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media/image2.jpg" ContentType="image/jpeg"/>
  <Override PartName="/ppt/media/image3.jpg" ContentType="image/jpeg"/>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1" r:id="rId2"/>
  </p:sldMasterIdLst>
  <p:notesMasterIdLst>
    <p:notesMasterId r:id="rId21"/>
  </p:notesMasterIdLst>
  <p:sldIdLst>
    <p:sldId id="256" r:id="rId3"/>
    <p:sldId id="257" r:id="rId4"/>
    <p:sldId id="259" r:id="rId5"/>
    <p:sldId id="260" r:id="rId6"/>
    <p:sldId id="261" r:id="rId7"/>
    <p:sldId id="276" r:id="rId8"/>
    <p:sldId id="277" r:id="rId9"/>
    <p:sldId id="272" r:id="rId10"/>
    <p:sldId id="271" r:id="rId11"/>
    <p:sldId id="278" r:id="rId12"/>
    <p:sldId id="279" r:id="rId13"/>
    <p:sldId id="273" r:id="rId14"/>
    <p:sldId id="280" r:id="rId15"/>
    <p:sldId id="281" r:id="rId16"/>
    <p:sldId id="274" r:id="rId17"/>
    <p:sldId id="275" r:id="rId18"/>
    <p:sldId id="282" r:id="rId19"/>
    <p:sldId id="270" r:id="rId2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9B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04"/>
    <p:restoredTop sz="75489" autoAdjust="0"/>
  </p:normalViewPr>
  <p:slideViewPr>
    <p:cSldViewPr snapToGrid="0" snapToObjects="1">
      <p:cViewPr varScale="1">
        <p:scale>
          <a:sx n="52" d="100"/>
          <a:sy n="52" d="100"/>
        </p:scale>
        <p:origin x="1356" y="44"/>
      </p:cViewPr>
      <p:guideLst/>
    </p:cSldViewPr>
  </p:slid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087EF-0553-42DF-893A-91C634DE6385}" type="datetimeFigureOut">
              <a:rPr lang="nl-NL" smtClean="0"/>
              <a:t>19-1-2020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70F0D5-052A-4191-8EA4-C346C2E5734C}" type="slidenum">
              <a:rPr lang="nl-NL" smtClean="0"/>
              <a:t>‹nr.›</a:t>
            </a:fld>
            <a:endParaRPr lang="nl-NL"/>
          </a:p>
        </p:txBody>
      </p:sp>
    </p:spTree>
    <p:extLst>
      <p:ext uri="{BB962C8B-B14F-4D97-AF65-F5344CB8AC3E}">
        <p14:creationId xmlns:p14="http://schemas.microsoft.com/office/powerpoint/2010/main" val="1548365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AutoNum type="arabicPeriod"/>
            </a:pP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a:t>
            </a:fld>
            <a:endParaRPr lang="nl-NL"/>
          </a:p>
        </p:txBody>
      </p:sp>
    </p:spTree>
    <p:extLst>
      <p:ext uri="{BB962C8B-B14F-4D97-AF65-F5344CB8AC3E}">
        <p14:creationId xmlns:p14="http://schemas.microsoft.com/office/powerpoint/2010/main" val="37856759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11</a:t>
            </a:fld>
            <a:endParaRPr lang="nl-NL"/>
          </a:p>
        </p:txBody>
      </p:sp>
    </p:spTree>
    <p:extLst>
      <p:ext uri="{BB962C8B-B14F-4D97-AF65-F5344CB8AC3E}">
        <p14:creationId xmlns:p14="http://schemas.microsoft.com/office/powerpoint/2010/main" val="7608507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12</a:t>
            </a:fld>
            <a:endParaRPr lang="nl-NL"/>
          </a:p>
        </p:txBody>
      </p:sp>
    </p:spTree>
    <p:extLst>
      <p:ext uri="{BB962C8B-B14F-4D97-AF65-F5344CB8AC3E}">
        <p14:creationId xmlns:p14="http://schemas.microsoft.com/office/powerpoint/2010/main" val="4335895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13</a:t>
            </a:fld>
            <a:endParaRPr lang="nl-NL"/>
          </a:p>
        </p:txBody>
      </p:sp>
    </p:spTree>
    <p:extLst>
      <p:ext uri="{BB962C8B-B14F-4D97-AF65-F5344CB8AC3E}">
        <p14:creationId xmlns:p14="http://schemas.microsoft.com/office/powerpoint/2010/main" val="255830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14</a:t>
            </a:fld>
            <a:endParaRPr lang="nl-NL"/>
          </a:p>
        </p:txBody>
      </p:sp>
    </p:spTree>
    <p:extLst>
      <p:ext uri="{BB962C8B-B14F-4D97-AF65-F5344CB8AC3E}">
        <p14:creationId xmlns:p14="http://schemas.microsoft.com/office/powerpoint/2010/main" val="19560954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15</a:t>
            </a:fld>
            <a:endParaRPr lang="nl-NL"/>
          </a:p>
        </p:txBody>
      </p:sp>
    </p:spTree>
    <p:extLst>
      <p:ext uri="{BB962C8B-B14F-4D97-AF65-F5344CB8AC3E}">
        <p14:creationId xmlns:p14="http://schemas.microsoft.com/office/powerpoint/2010/main" val="30429729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16</a:t>
            </a:fld>
            <a:endParaRPr lang="nl-NL"/>
          </a:p>
        </p:txBody>
      </p:sp>
    </p:spTree>
    <p:extLst>
      <p:ext uri="{BB962C8B-B14F-4D97-AF65-F5344CB8AC3E}">
        <p14:creationId xmlns:p14="http://schemas.microsoft.com/office/powerpoint/2010/main" val="6227134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Afbeelding </a:t>
            </a:r>
            <a:r>
              <a:rPr lang="nl-NL" dirty="0" err="1" smtClean="0"/>
              <a:t>rechtenvrij</a:t>
            </a:r>
            <a:r>
              <a:rPr lang="nl-NL" dirty="0" smtClean="0"/>
              <a:t> https://pixabay.com/nl/hamster-knaagdier-dier-huisdier-1596819/</a:t>
            </a:r>
          </a:p>
          <a:p>
            <a:endParaRPr lang="nl-NL" dirty="0" smtClean="0"/>
          </a:p>
          <a:p>
            <a:r>
              <a:rPr lang="nl-NL" dirty="0" smtClean="0"/>
              <a:t>Stellingen:</a:t>
            </a:r>
          </a:p>
          <a:p>
            <a:endParaRPr lang="nl-NL" dirty="0" smtClean="0"/>
          </a:p>
          <a:p>
            <a:pPr marL="228600" indent="-228600">
              <a:buAutoNum type="arabicPeriod"/>
            </a:pPr>
            <a:r>
              <a:rPr lang="nl-NL" dirty="0" smtClean="0"/>
              <a:t>Geslachtsrijp zijn dieren vaak al als ze nog niet uitgegroeid zijn, het is nog niet goed om ze dan al voort te laten planten, als het dier</a:t>
            </a:r>
            <a:r>
              <a:rPr lang="nl-NL" baseline="0" dirty="0" smtClean="0"/>
              <a:t> volgroeid is dan is het klaar voor de voortplanting en het dier </a:t>
            </a:r>
            <a:r>
              <a:rPr lang="nl-NL" baseline="0" dirty="0" err="1" smtClean="0"/>
              <a:t>fokrijp</a:t>
            </a:r>
            <a:r>
              <a:rPr lang="nl-NL" baseline="0" dirty="0" smtClean="0"/>
              <a:t>. </a:t>
            </a:r>
          </a:p>
          <a:p>
            <a:pPr marL="228600" indent="-228600">
              <a:buAutoNum type="arabicPeriod"/>
            </a:pPr>
            <a:r>
              <a:rPr lang="nl-NL" baseline="0" dirty="0" smtClean="0"/>
              <a:t>Het dier moet inderdaad lichamelijk maar ook geestelijk gezond zijn om zich goed voort te kunnen planten.</a:t>
            </a:r>
          </a:p>
          <a:p>
            <a:pPr marL="228600" indent="-228600">
              <a:buAutoNum type="arabicPeriod"/>
            </a:pPr>
            <a:r>
              <a:rPr lang="nl-NL" baseline="0" dirty="0" smtClean="0"/>
              <a:t>Kippen zijn makkelijk te koppelen, bij papegaaien en parkieten is dit lastiger.</a:t>
            </a:r>
          </a:p>
          <a:p>
            <a:pPr marL="228600" indent="-228600">
              <a:buAutoNum type="arabicPeriod"/>
            </a:pPr>
            <a:r>
              <a:rPr lang="nl-NL" baseline="0" dirty="0" smtClean="0"/>
              <a:t>Tegenwoordig is dit inderdaad mogelijk bij </a:t>
            </a:r>
            <a:r>
              <a:rPr lang="nl-NL" baseline="0" smtClean="0"/>
              <a:t>veel diersoorten.</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18</a:t>
            </a:fld>
            <a:endParaRPr lang="nl-NL"/>
          </a:p>
        </p:txBody>
      </p:sp>
    </p:spTree>
    <p:extLst>
      <p:ext uri="{BB962C8B-B14F-4D97-AF65-F5344CB8AC3E}">
        <p14:creationId xmlns:p14="http://schemas.microsoft.com/office/powerpoint/2010/main" val="2785331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Afbeelding </a:t>
            </a:r>
            <a:r>
              <a:rPr lang="nl-NL" dirty="0" err="1" smtClean="0"/>
              <a:t>rechtenvrij</a:t>
            </a:r>
            <a:r>
              <a:rPr lang="nl-NL" dirty="0" smtClean="0"/>
              <a:t> https://pixabay.com/nl/padden-gemeenschappelijke-paring-2545328/</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2</a:t>
            </a:fld>
            <a:endParaRPr lang="nl-NL"/>
          </a:p>
        </p:txBody>
      </p:sp>
    </p:spTree>
    <p:extLst>
      <p:ext uri="{BB962C8B-B14F-4D97-AF65-F5344CB8AC3E}">
        <p14:creationId xmlns:p14="http://schemas.microsoft.com/office/powerpoint/2010/main" val="2940969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Afbeelding kat uit wikiwijs</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4</a:t>
            </a:fld>
            <a:endParaRPr lang="nl-NL"/>
          </a:p>
        </p:txBody>
      </p:sp>
    </p:spTree>
    <p:extLst>
      <p:ext uri="{BB962C8B-B14F-4D97-AF65-F5344CB8AC3E}">
        <p14:creationId xmlns:p14="http://schemas.microsoft.com/office/powerpoint/2010/main" val="3303245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Afbeelding</a:t>
            </a:r>
            <a:r>
              <a:rPr lang="nl-NL" baseline="0" dirty="0" smtClean="0"/>
              <a:t> schapen </a:t>
            </a:r>
            <a:r>
              <a:rPr lang="nl-NL" baseline="0" dirty="0" err="1" smtClean="0"/>
              <a:t>rechtenvrij</a:t>
            </a:r>
            <a:r>
              <a:rPr lang="nl-NL" baseline="0" dirty="0" smtClean="0"/>
              <a:t> https://pixabay.com/nl/zwarte-neus-schapen-schapen-425144/</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5</a:t>
            </a:fld>
            <a:endParaRPr lang="nl-NL"/>
          </a:p>
        </p:txBody>
      </p:sp>
    </p:spTree>
    <p:extLst>
      <p:ext uri="{BB962C8B-B14F-4D97-AF65-F5344CB8AC3E}">
        <p14:creationId xmlns:p14="http://schemas.microsoft.com/office/powerpoint/2010/main" val="4093730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Afbeelding</a:t>
            </a:r>
            <a:r>
              <a:rPr lang="nl-NL" baseline="0" dirty="0" smtClean="0"/>
              <a:t> </a:t>
            </a:r>
            <a:r>
              <a:rPr lang="nl-NL" baseline="0" dirty="0" err="1" smtClean="0"/>
              <a:t>rechtenvrij</a:t>
            </a:r>
            <a:r>
              <a:rPr lang="nl-NL" baseline="0" dirty="0" smtClean="0"/>
              <a:t> https://pixabay.com/nl/kitten-dierenarts-katachtig-arts-569956/ en schaap https://pixabay.com/nl/schapen-het-scheren-schapen-scheren-1421519/</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6</a:t>
            </a:fld>
            <a:endParaRPr lang="nl-NL"/>
          </a:p>
        </p:txBody>
      </p:sp>
    </p:spTree>
    <p:extLst>
      <p:ext uri="{BB962C8B-B14F-4D97-AF65-F5344CB8AC3E}">
        <p14:creationId xmlns:p14="http://schemas.microsoft.com/office/powerpoint/2010/main" val="38602178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Afbeelding</a:t>
            </a:r>
            <a:r>
              <a:rPr lang="nl-NL" baseline="0" dirty="0" smtClean="0"/>
              <a:t> </a:t>
            </a:r>
            <a:r>
              <a:rPr lang="nl-NL" baseline="0" dirty="0" err="1" smtClean="0"/>
              <a:t>rechtenvrij</a:t>
            </a:r>
            <a:r>
              <a:rPr lang="nl-NL" baseline="0" dirty="0" smtClean="0"/>
              <a:t> https://pixabay.com/nl/chameleon-afrika-namibi%C3%AB-landschap-1170042/</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7</a:t>
            </a:fld>
            <a:endParaRPr lang="nl-NL"/>
          </a:p>
        </p:txBody>
      </p:sp>
    </p:spTree>
    <p:extLst>
      <p:ext uri="{BB962C8B-B14F-4D97-AF65-F5344CB8AC3E}">
        <p14:creationId xmlns:p14="http://schemas.microsoft.com/office/powerpoint/2010/main" val="1162045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8</a:t>
            </a:fld>
            <a:endParaRPr lang="nl-NL"/>
          </a:p>
        </p:txBody>
      </p:sp>
    </p:spTree>
    <p:extLst>
      <p:ext uri="{BB962C8B-B14F-4D97-AF65-F5344CB8AC3E}">
        <p14:creationId xmlns:p14="http://schemas.microsoft.com/office/powerpoint/2010/main" val="38019090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9</a:t>
            </a:fld>
            <a:endParaRPr lang="nl-NL"/>
          </a:p>
        </p:txBody>
      </p:sp>
    </p:spTree>
    <p:extLst>
      <p:ext uri="{BB962C8B-B14F-4D97-AF65-F5344CB8AC3E}">
        <p14:creationId xmlns:p14="http://schemas.microsoft.com/office/powerpoint/2010/main" val="10715777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10</a:t>
            </a:fld>
            <a:endParaRPr lang="nl-NL"/>
          </a:p>
        </p:txBody>
      </p:sp>
    </p:spTree>
    <p:extLst>
      <p:ext uri="{BB962C8B-B14F-4D97-AF65-F5344CB8AC3E}">
        <p14:creationId xmlns:p14="http://schemas.microsoft.com/office/powerpoint/2010/main" val="12055139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653616"/>
            <a:ext cx="9144000" cy="2387600"/>
          </a:xfrm>
        </p:spPr>
        <p:txBody>
          <a:bodyPr anchor="b">
            <a:normAutofit/>
          </a:bodyPr>
          <a:lstStyle>
            <a:lvl1pPr algn="ctr">
              <a:defRPr sz="72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Ondertitel 2"/>
          <p:cNvSpPr>
            <a:spLocks noGrp="1"/>
          </p:cNvSpPr>
          <p:nvPr>
            <p:ph type="subTitle" idx="1"/>
          </p:nvPr>
        </p:nvSpPr>
        <p:spPr>
          <a:xfrm>
            <a:off x="1524000" y="3133291"/>
            <a:ext cx="9144000" cy="1655762"/>
          </a:xfrm>
        </p:spPr>
        <p:txBody>
          <a:bodyPr/>
          <a:lstStyle>
            <a:lvl1pPr marL="0" indent="0" algn="ctr">
              <a:buNone/>
              <a:defRPr sz="2400" b="0" i="0">
                <a:latin typeface="Avenir Book" charset="0"/>
                <a:ea typeface="Avenir Book" charset="0"/>
                <a:cs typeface="Avenir Book"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dirty="0"/>
          </a:p>
        </p:txBody>
      </p:sp>
      <p:pic>
        <p:nvPicPr>
          <p:cNvPr id="7" name="Afbeelding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80029" y="5296636"/>
            <a:ext cx="3252987" cy="922210"/>
          </a:xfrm>
          <a:prstGeom prst="rect">
            <a:avLst/>
          </a:prstGeom>
        </p:spPr>
      </p:pic>
    </p:spTree>
    <p:extLst>
      <p:ext uri="{BB962C8B-B14F-4D97-AF65-F5344CB8AC3E}">
        <p14:creationId xmlns:p14="http://schemas.microsoft.com/office/powerpoint/2010/main" val="59379683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19-1-2020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760846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19-1-2020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6410850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19-1-2020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3731371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19-1-2020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405365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a:alphaModFix amt="10000"/>
            <a:extLst>
              <a:ext uri="{28A0092B-C50C-407E-A947-70E740481C1C}">
                <a14:useLocalDpi xmlns:a14="http://schemas.microsoft.com/office/drawing/2010/main" val="0"/>
              </a:ext>
            </a:extLst>
          </a:blip>
          <a:stretch>
            <a:fillRect/>
          </a:stretch>
        </p:blipFill>
        <p:spPr>
          <a:xfrm rot="900000">
            <a:off x="8745415" y="3750408"/>
            <a:ext cx="3680069" cy="3680069"/>
          </a:xfrm>
          <a:prstGeom prst="rect">
            <a:avLst/>
          </a:prstGeom>
        </p:spPr>
      </p:pic>
      <p:sp>
        <p:nvSpPr>
          <p:cNvPr id="2" name="Titel 1"/>
          <p:cNvSpPr>
            <a:spLocks noGrp="1"/>
          </p:cNvSpPr>
          <p:nvPr>
            <p:ph type="title"/>
          </p:nvPr>
        </p:nvSpPr>
        <p:spPr/>
        <p:txBody>
          <a:bodyPr>
            <a:normAutofit/>
          </a:bodyPr>
          <a:lstStyle>
            <a:lvl1pPr>
              <a:defRPr sz="48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Tijdelijke aanduiding voor inhoud 2"/>
          <p:cNvSpPr>
            <a:spLocks noGrp="1"/>
          </p:cNvSpPr>
          <p:nvPr>
            <p:ph idx="1"/>
          </p:nvPr>
        </p:nvSpPr>
        <p:spPr/>
        <p:txBody>
          <a:bodyPr/>
          <a:lstStyle>
            <a:lvl1pPr marL="228600" indent="-228600">
              <a:buFont typeface="Wingdings" charset="2"/>
              <a:buChar char="§"/>
              <a:defRPr b="0" i="0">
                <a:latin typeface="Avenir Book" charset="0"/>
                <a:ea typeface="Avenir Book" charset="0"/>
                <a:cs typeface="Avenir Book" charset="0"/>
              </a:defRPr>
            </a:lvl1pPr>
            <a:lvl2pPr marL="685800" indent="-228600">
              <a:buFont typeface="Wingdings" charset="2"/>
              <a:buChar char="§"/>
              <a:defRPr b="0" i="0">
                <a:latin typeface="Avenir Book" charset="0"/>
                <a:ea typeface="Avenir Book" charset="0"/>
                <a:cs typeface="Avenir Book" charset="0"/>
              </a:defRPr>
            </a:lvl2pPr>
            <a:lvl3pPr marL="1143000" indent="-228600">
              <a:buFont typeface="Wingdings" charset="2"/>
              <a:buChar char="§"/>
              <a:defRPr b="0" i="0">
                <a:latin typeface="Avenir Book" charset="0"/>
                <a:ea typeface="Avenir Book" charset="0"/>
                <a:cs typeface="Avenir Book" charset="0"/>
              </a:defRPr>
            </a:lvl3pPr>
            <a:lvl4pPr marL="1600200" indent="-228600">
              <a:buFont typeface="Wingdings" charset="2"/>
              <a:buChar char="§"/>
              <a:defRPr b="0" i="0">
                <a:latin typeface="Avenir Book" charset="0"/>
                <a:ea typeface="Avenir Book" charset="0"/>
                <a:cs typeface="Avenir Book" charset="0"/>
              </a:defRPr>
            </a:lvl4pPr>
            <a:lvl5pPr marL="2057400" indent="-228600">
              <a:buFont typeface="Wingdings" charset="2"/>
              <a:buChar char="§"/>
              <a:defRPr b="0" i="0">
                <a:latin typeface="Avenir Book" charset="0"/>
                <a:ea typeface="Avenir Book" charset="0"/>
                <a:cs typeface="Avenir Book"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lvl1pPr>
              <a:defRPr/>
            </a:lvl1pPr>
          </a:lstStyle>
          <a:p>
            <a:r>
              <a:rPr lang="nl-NL" dirty="0" smtClean="0"/>
              <a:t>Titel Kenniskiem</a:t>
            </a:r>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lvl1pPr>
              <a:defRPr/>
            </a:lvl1pPr>
          </a:lstStyle>
          <a:p>
            <a:r>
              <a:rPr lang="nl-NL" dirty="0" smtClean="0"/>
              <a:t>Titel Hoofdstuk</a:t>
            </a:r>
            <a:endParaRPr lang="nl-NL" dirty="0"/>
          </a:p>
        </p:txBody>
      </p:sp>
      <p:sp>
        <p:nvSpPr>
          <p:cNvPr id="11" name="Tijdelijke aanduiding voor tekst 10"/>
          <p:cNvSpPr>
            <a:spLocks noGrp="1"/>
          </p:cNvSpPr>
          <p:nvPr>
            <p:ph type="body" sz="quarter" idx="13" hasCustomPrompt="1"/>
          </p:nvPr>
        </p:nvSpPr>
        <p:spPr>
          <a:xfrm>
            <a:off x="838200" y="6356350"/>
            <a:ext cx="2743200" cy="365125"/>
          </a:xfrm>
        </p:spPr>
        <p:txBody>
          <a:bodyPr>
            <a:noAutofit/>
          </a:bodyPr>
          <a:lstStyle>
            <a:lvl1pPr marL="0" indent="0">
              <a:buNone/>
              <a:defRPr sz="1400">
                <a:solidFill>
                  <a:srgbClr val="1F9BDE"/>
                </a:solidFill>
              </a:defRPr>
            </a:lvl1pPr>
          </a:lstStyle>
          <a:p>
            <a:pPr lvl="0"/>
            <a:r>
              <a:rPr lang="nl-NL" dirty="0" smtClean="0"/>
              <a:t>Titel Kenniskiem</a:t>
            </a:r>
            <a:endParaRPr lang="nl-NL" dirty="0"/>
          </a:p>
        </p:txBody>
      </p:sp>
      <p:sp>
        <p:nvSpPr>
          <p:cNvPr id="13" name="Tijdelijke aanduiding voor tekst 12"/>
          <p:cNvSpPr>
            <a:spLocks noGrp="1"/>
          </p:cNvSpPr>
          <p:nvPr>
            <p:ph type="body" sz="quarter" idx="14" hasCustomPrompt="1"/>
          </p:nvPr>
        </p:nvSpPr>
        <p:spPr>
          <a:xfrm>
            <a:off x="8610600" y="6356350"/>
            <a:ext cx="2743200" cy="365125"/>
          </a:xfrm>
        </p:spPr>
        <p:txBody>
          <a:bodyPr>
            <a:normAutofit/>
          </a:bodyPr>
          <a:lstStyle>
            <a:lvl1pPr marL="0" indent="0" algn="r">
              <a:buNone/>
              <a:defRPr sz="1400">
                <a:solidFill>
                  <a:srgbClr val="1F9BDE"/>
                </a:solidFill>
              </a:defRPr>
            </a:lvl1pPr>
          </a:lstStyle>
          <a:p>
            <a:pPr lvl="0"/>
            <a:r>
              <a:rPr lang="nl-NL" dirty="0" smtClean="0"/>
              <a:t>Titel hoofdstuk</a:t>
            </a:r>
            <a:endParaRPr lang="nl-NL" dirty="0"/>
          </a:p>
        </p:txBody>
      </p:sp>
    </p:spTree>
    <p:extLst>
      <p:ext uri="{BB962C8B-B14F-4D97-AF65-F5344CB8AC3E}">
        <p14:creationId xmlns:p14="http://schemas.microsoft.com/office/powerpoint/2010/main" val="5868142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19-1-2020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061220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19-1-2020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1026208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73C2C0E-B441-429A-A2E5-A434B4231498}" type="datetimeFigureOut">
              <a:rPr lang="nl-NL" smtClean="0"/>
              <a:t>19-1-2020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137473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73C2C0E-B441-429A-A2E5-A434B4231498}" type="datetimeFigureOut">
              <a:rPr lang="nl-NL" smtClean="0"/>
              <a:t>19-1-2020</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1483070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73C2C0E-B441-429A-A2E5-A434B4231498}" type="datetimeFigureOut">
              <a:rPr lang="nl-NL" smtClean="0"/>
              <a:t>19-1-2020</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11713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73C2C0E-B441-429A-A2E5-A434B4231498}" type="datetimeFigureOut">
              <a:rPr lang="nl-NL" smtClean="0"/>
              <a:t>19-1-2020</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697770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73C2C0E-B441-429A-A2E5-A434B4231498}" type="datetimeFigureOut">
              <a:rPr lang="nl-NL" smtClean="0"/>
              <a:t>19-1-2020</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4133440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1.jp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BFA54-F40C-8041-B70B-973F0B56D9B8}" type="datetimeFigureOut">
              <a:rPr lang="nl-NL" smtClean="0"/>
              <a:t>19-1-2020</a:t>
            </a:fld>
            <a:endParaRPr lang="nl-NL" dirty="0"/>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312C79-C462-234E-A35C-93AED18ADBCE}" type="slidenum">
              <a:rPr lang="nl-NL" smtClean="0"/>
              <a:t>‹nr.›</a:t>
            </a:fld>
            <a:endParaRPr lang="nl-NL"/>
          </a:p>
        </p:txBody>
      </p:sp>
    </p:spTree>
    <p:extLst>
      <p:ext uri="{BB962C8B-B14F-4D97-AF65-F5344CB8AC3E}">
        <p14:creationId xmlns:p14="http://schemas.microsoft.com/office/powerpoint/2010/main" val="7812404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C2C0E-B441-429A-A2E5-A434B4231498}" type="datetimeFigureOut">
              <a:rPr lang="nl-NL" smtClean="0"/>
              <a:t>19-1-2020</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8CCB8-0802-4FCC-A2D6-CAC58A356F53}" type="slidenum">
              <a:rPr lang="nl-NL" smtClean="0"/>
              <a:t>‹nr.›</a:t>
            </a:fld>
            <a:endParaRPr lang="nl-NL"/>
          </a:p>
        </p:txBody>
      </p:sp>
    </p:spTree>
    <p:extLst>
      <p:ext uri="{BB962C8B-B14F-4D97-AF65-F5344CB8AC3E}">
        <p14:creationId xmlns:p14="http://schemas.microsoft.com/office/powerpoint/2010/main" val="3960459861"/>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X7iDHcn3Xfk"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wqGI_B2AT5U"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960120" y="653616"/>
            <a:ext cx="10344150" cy="2002498"/>
          </a:xfrm>
        </p:spPr>
        <p:txBody>
          <a:bodyPr>
            <a:normAutofit/>
          </a:bodyPr>
          <a:lstStyle/>
          <a:p>
            <a:r>
              <a:rPr lang="en-US" sz="4800" b="1" dirty="0" err="1" smtClean="0"/>
              <a:t>Begeleiden</a:t>
            </a:r>
            <a:r>
              <a:rPr lang="en-US" sz="4800" b="1" dirty="0" smtClean="0"/>
              <a:t> </a:t>
            </a:r>
            <a:r>
              <a:rPr lang="en-US" sz="4800" b="1" dirty="0" err="1" smtClean="0"/>
              <a:t>voortplanting</a:t>
            </a:r>
            <a:endParaRPr lang="nl-NL" sz="4800" b="1" dirty="0"/>
          </a:p>
        </p:txBody>
      </p:sp>
      <p:sp>
        <p:nvSpPr>
          <p:cNvPr id="3" name="Ondertitel 2"/>
          <p:cNvSpPr>
            <a:spLocks noGrp="1"/>
          </p:cNvSpPr>
          <p:nvPr>
            <p:ph type="subTitle" idx="1"/>
          </p:nvPr>
        </p:nvSpPr>
        <p:spPr/>
        <p:txBody>
          <a:bodyPr/>
          <a:lstStyle/>
          <a:p>
            <a:r>
              <a:rPr lang="en-US" dirty="0" err="1" smtClean="0"/>
              <a:t>Hoofdstuk</a:t>
            </a:r>
            <a:r>
              <a:rPr lang="en-US" dirty="0" smtClean="0"/>
              <a:t> 1. </a:t>
            </a:r>
          </a:p>
          <a:p>
            <a:r>
              <a:rPr lang="en-US" sz="3600" b="1" dirty="0" smtClean="0"/>
              <a:t>De </a:t>
            </a:r>
            <a:r>
              <a:rPr lang="en-US" sz="3600" b="1" dirty="0" err="1" smtClean="0"/>
              <a:t>dekking</a:t>
            </a:r>
            <a:endParaRPr lang="nl-NL" sz="3600" b="1" dirty="0"/>
          </a:p>
        </p:txBody>
      </p:sp>
    </p:spTree>
    <p:extLst>
      <p:ext uri="{BB962C8B-B14F-4D97-AF65-F5344CB8AC3E}">
        <p14:creationId xmlns:p14="http://schemas.microsoft.com/office/powerpoint/2010/main" val="19582751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9229" y="206034"/>
            <a:ext cx="10515600" cy="1325563"/>
          </a:xfrm>
        </p:spPr>
        <p:txBody>
          <a:bodyPr>
            <a:normAutofit/>
          </a:bodyPr>
          <a:lstStyle/>
          <a:p>
            <a:r>
              <a:rPr lang="en-US" sz="4000" dirty="0" smtClean="0"/>
              <a:t>1.5 </a:t>
            </a:r>
            <a:r>
              <a:rPr lang="en-US" sz="4000" dirty="0" err="1" smtClean="0"/>
              <a:t>Fokbegeleiding</a:t>
            </a:r>
            <a:r>
              <a:rPr lang="en-US" sz="4000" dirty="0" smtClean="0"/>
              <a:t> </a:t>
            </a:r>
            <a:r>
              <a:rPr lang="en-US" sz="4000" dirty="0" err="1" smtClean="0"/>
              <a:t>bij</a:t>
            </a:r>
            <a:r>
              <a:rPr lang="en-US" sz="4000" dirty="0" smtClean="0"/>
              <a:t> </a:t>
            </a:r>
            <a:br>
              <a:rPr lang="en-US" sz="4000" dirty="0" smtClean="0"/>
            </a:br>
            <a:r>
              <a:rPr lang="en-US" sz="4000" dirty="0" err="1" smtClean="0"/>
              <a:t>verschillende</a:t>
            </a:r>
            <a:r>
              <a:rPr lang="en-US" sz="4000" dirty="0" smtClean="0"/>
              <a:t> </a:t>
            </a:r>
            <a:r>
              <a:rPr lang="en-US" sz="4000" dirty="0" err="1" smtClean="0"/>
              <a:t>dieren</a:t>
            </a:r>
            <a:r>
              <a:rPr lang="en-US" sz="4000" dirty="0" smtClean="0"/>
              <a:t> </a:t>
            </a:r>
            <a:endParaRPr lang="nl-NL" sz="4000" dirty="0"/>
          </a:p>
        </p:txBody>
      </p:sp>
      <p:sp>
        <p:nvSpPr>
          <p:cNvPr id="4" name="Tijdelijke aanduiding voor tekst 3"/>
          <p:cNvSpPr>
            <a:spLocks noGrp="1"/>
          </p:cNvSpPr>
          <p:nvPr>
            <p:ph type="body" sz="quarter" idx="13"/>
          </p:nvPr>
        </p:nvSpPr>
        <p:spPr/>
        <p:txBody>
          <a:bodyPr/>
          <a:lstStyle/>
          <a:p>
            <a:r>
              <a:rPr lang="en-US" dirty="0" err="1"/>
              <a:t>Begeleiden</a:t>
            </a:r>
            <a:r>
              <a:rPr lang="en-US" dirty="0"/>
              <a:t> </a:t>
            </a:r>
            <a:r>
              <a:rPr lang="en-US" dirty="0" err="1"/>
              <a:t>voortplanting</a:t>
            </a:r>
            <a:endParaRPr lang="nl-NL" dirty="0"/>
          </a:p>
        </p:txBody>
      </p:sp>
      <p:sp>
        <p:nvSpPr>
          <p:cNvPr id="5" name="Tijdelijke aanduiding voor tekst 4"/>
          <p:cNvSpPr>
            <a:spLocks noGrp="1"/>
          </p:cNvSpPr>
          <p:nvPr>
            <p:ph type="body" sz="quarter" idx="14"/>
          </p:nvPr>
        </p:nvSpPr>
        <p:spPr/>
        <p:txBody>
          <a:bodyPr/>
          <a:lstStyle/>
          <a:p>
            <a:r>
              <a:rPr lang="en-US" dirty="0"/>
              <a:t>1. De </a:t>
            </a:r>
            <a:r>
              <a:rPr lang="en-US" dirty="0" err="1"/>
              <a:t>dekking</a:t>
            </a:r>
            <a:endParaRPr lang="nl-NL" dirty="0"/>
          </a:p>
        </p:txBody>
      </p:sp>
      <p:sp>
        <p:nvSpPr>
          <p:cNvPr id="6" name="Rond diagonale hoek rechthoek 5"/>
          <p:cNvSpPr/>
          <p:nvPr/>
        </p:nvSpPr>
        <p:spPr>
          <a:xfrm>
            <a:off x="468630" y="1523786"/>
            <a:ext cx="11212830" cy="651510"/>
          </a:xfrm>
          <a:prstGeom prst="round2Diag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2000" b="1" dirty="0" smtClean="0">
                <a:solidFill>
                  <a:schemeClr val="tx1">
                    <a:lumMod val="95000"/>
                    <a:lumOff val="5000"/>
                  </a:schemeClr>
                </a:solidFill>
                <a:latin typeface="Avenir Book"/>
              </a:rPr>
              <a:t>Hond Teef </a:t>
            </a:r>
            <a:r>
              <a:rPr lang="nl-NL" sz="2000" dirty="0" smtClean="0">
                <a:solidFill>
                  <a:schemeClr val="tx1">
                    <a:lumMod val="95000"/>
                    <a:lumOff val="5000"/>
                  </a:schemeClr>
                </a:solidFill>
                <a:latin typeface="Avenir Book"/>
                <a:sym typeface="Wingdings" panose="05000000000000000000" pitchFamily="2" charset="2"/>
              </a:rPr>
              <a:t> Teef meestal vóór eerste levensjaar loops. 2x per jaar loops. Tijdens oestrus bereid tot paren. Beste leeftijd tussen 2 en 6 jaar. Progesteron in bloed meten.</a:t>
            </a:r>
            <a:endParaRPr lang="nl-NL" sz="2000" dirty="0">
              <a:solidFill>
                <a:schemeClr val="tx1">
                  <a:lumMod val="95000"/>
                  <a:lumOff val="5000"/>
                </a:schemeClr>
              </a:solidFill>
              <a:latin typeface="Avenir Book"/>
            </a:endParaRPr>
          </a:p>
        </p:txBody>
      </p:sp>
      <p:sp>
        <p:nvSpPr>
          <p:cNvPr id="7" name="Rond diagonale hoek rechthoek 6"/>
          <p:cNvSpPr/>
          <p:nvPr/>
        </p:nvSpPr>
        <p:spPr>
          <a:xfrm>
            <a:off x="468630" y="2210061"/>
            <a:ext cx="11212830" cy="728074"/>
          </a:xfrm>
          <a:prstGeom prst="round2Diag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2000" b="1" dirty="0" smtClean="0">
                <a:solidFill>
                  <a:schemeClr val="tx1">
                    <a:lumMod val="95000"/>
                    <a:lumOff val="5000"/>
                  </a:schemeClr>
                </a:solidFill>
                <a:latin typeface="Avenir Book"/>
              </a:rPr>
              <a:t>Hond Reu </a:t>
            </a:r>
            <a:r>
              <a:rPr lang="nl-NL" sz="2000" dirty="0">
                <a:solidFill>
                  <a:schemeClr val="tx1">
                    <a:lumMod val="95000"/>
                    <a:lumOff val="5000"/>
                  </a:schemeClr>
                </a:solidFill>
                <a:latin typeface="Avenir Book"/>
                <a:sym typeface="Wingdings" panose="05000000000000000000" pitchFamily="2" charset="2"/>
              </a:rPr>
              <a:t> Reu productie sperma bij 6 </a:t>
            </a:r>
            <a:r>
              <a:rPr lang="nl-NL" sz="2000" dirty="0" smtClean="0">
                <a:solidFill>
                  <a:schemeClr val="tx1">
                    <a:lumMod val="95000"/>
                    <a:lumOff val="5000"/>
                  </a:schemeClr>
                </a:solidFill>
                <a:latin typeface="Avenir Book"/>
                <a:sym typeface="Wingdings" panose="05000000000000000000" pitchFamily="2" charset="2"/>
              </a:rPr>
              <a:t>maanden. Pas inzetten als hij volledig ontwikkelt is, vanaf 1 jaar. Gehele jaar bereid tot paren. Met teef naar reu toe gaan.</a:t>
            </a:r>
            <a:endParaRPr lang="nl-NL" sz="2000" dirty="0">
              <a:solidFill>
                <a:schemeClr val="tx1">
                  <a:lumMod val="95000"/>
                  <a:lumOff val="5000"/>
                </a:schemeClr>
              </a:solidFill>
              <a:latin typeface="Avenir Book"/>
            </a:endParaRPr>
          </a:p>
        </p:txBody>
      </p:sp>
      <p:sp>
        <p:nvSpPr>
          <p:cNvPr id="9" name="Rond diagonale hoek rechthoek 8"/>
          <p:cNvSpPr/>
          <p:nvPr/>
        </p:nvSpPr>
        <p:spPr>
          <a:xfrm>
            <a:off x="468630" y="2972900"/>
            <a:ext cx="11212830" cy="864312"/>
          </a:xfrm>
          <a:prstGeom prst="round2Diag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2000" b="1" dirty="0" smtClean="0">
                <a:solidFill>
                  <a:schemeClr val="tx1">
                    <a:lumMod val="95000"/>
                    <a:lumOff val="5000"/>
                  </a:schemeClr>
                </a:solidFill>
                <a:latin typeface="Avenir Book"/>
                <a:sym typeface="Wingdings" panose="05000000000000000000" pitchFamily="2" charset="2"/>
              </a:rPr>
              <a:t>Begeleiden paring </a:t>
            </a:r>
            <a:r>
              <a:rPr lang="nl-NL" sz="2000" dirty="0" smtClean="0">
                <a:solidFill>
                  <a:schemeClr val="tx1">
                    <a:lumMod val="95000"/>
                    <a:lumOff val="5000"/>
                  </a:schemeClr>
                </a:solidFill>
                <a:latin typeface="Avenir Book"/>
                <a:sym typeface="Wingdings" panose="05000000000000000000" pitchFamily="2" charset="2"/>
              </a:rPr>
              <a:t> Speelgedrag vooraf aan dekking. Als teef niet blijft staan kop vasthouden. Na dekking staan ze gekoppeld. Dier dan tegenhouden i.v.m. losrukken of agressief gedrag. Mensen mogen de dieren niet losmaken</a:t>
            </a:r>
            <a:endParaRPr lang="nl-NL" sz="2000" dirty="0">
              <a:solidFill>
                <a:schemeClr val="tx1">
                  <a:lumMod val="95000"/>
                  <a:lumOff val="5000"/>
                </a:schemeClr>
              </a:solidFill>
              <a:latin typeface="Avenir Book"/>
            </a:endParaRPr>
          </a:p>
        </p:txBody>
      </p:sp>
      <p:sp>
        <p:nvSpPr>
          <p:cNvPr id="10" name="Rond diagonale hoek rechthoek 9"/>
          <p:cNvSpPr/>
          <p:nvPr/>
        </p:nvSpPr>
        <p:spPr>
          <a:xfrm>
            <a:off x="468630" y="3871977"/>
            <a:ext cx="11212830" cy="1149532"/>
          </a:xfrm>
          <a:prstGeom prst="round2Diag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2000" b="1" dirty="0" smtClean="0">
                <a:solidFill>
                  <a:schemeClr val="tx1">
                    <a:lumMod val="95000"/>
                    <a:lumOff val="5000"/>
                  </a:schemeClr>
                </a:solidFill>
                <a:latin typeface="Avenir Book"/>
              </a:rPr>
              <a:t>Kat poes </a:t>
            </a:r>
            <a:r>
              <a:rPr lang="nl-NL" sz="2000" dirty="0" smtClean="0">
                <a:solidFill>
                  <a:schemeClr val="tx1">
                    <a:lumMod val="95000"/>
                    <a:lumOff val="5000"/>
                  </a:schemeClr>
                </a:solidFill>
                <a:latin typeface="Avenir Book"/>
                <a:sym typeface="Wingdings" panose="05000000000000000000" pitchFamily="2" charset="2"/>
              </a:rPr>
              <a:t> </a:t>
            </a:r>
            <a:r>
              <a:rPr lang="nl-NL" sz="2000" dirty="0" err="1" smtClean="0">
                <a:solidFill>
                  <a:schemeClr val="tx1">
                    <a:lumMod val="95000"/>
                    <a:lumOff val="5000"/>
                  </a:schemeClr>
                </a:solidFill>
                <a:latin typeface="Avenir Book"/>
                <a:sym typeface="Wingdings" panose="05000000000000000000" pitchFamily="2" charset="2"/>
              </a:rPr>
              <a:t>Fokrijp</a:t>
            </a:r>
            <a:r>
              <a:rPr lang="nl-NL" sz="2000" dirty="0" smtClean="0">
                <a:solidFill>
                  <a:schemeClr val="tx1">
                    <a:lumMod val="95000"/>
                    <a:lumOff val="5000"/>
                  </a:schemeClr>
                </a:solidFill>
                <a:latin typeface="Avenir Book"/>
                <a:sym typeface="Wingdings" panose="05000000000000000000" pitchFamily="2" charset="2"/>
              </a:rPr>
              <a:t> leeftijd 2 tot 4 jaar. Poes na 6 maanden krols. Wachten tot dier volwassen is. Poes naar kater brengen. Enkele dagen voor dekking samenbrengen. Dag 3 van oestrus beste dekking. Let op tekenen krolsheid zoals lordosis. Na paring slaakt de poes een kreet, door weerhaakjes penis. Pijnprikkel wekt eisprong op. Eisprong na dekking.</a:t>
            </a:r>
            <a:endParaRPr lang="nl-NL" sz="2000" dirty="0">
              <a:solidFill>
                <a:schemeClr val="tx1">
                  <a:lumMod val="95000"/>
                  <a:lumOff val="5000"/>
                </a:schemeClr>
              </a:solidFill>
              <a:latin typeface="Avenir Book"/>
            </a:endParaRPr>
          </a:p>
        </p:txBody>
      </p:sp>
      <p:sp>
        <p:nvSpPr>
          <p:cNvPr id="11" name="Rond diagonale hoek rechthoek 10"/>
          <p:cNvSpPr/>
          <p:nvPr/>
        </p:nvSpPr>
        <p:spPr>
          <a:xfrm>
            <a:off x="468630" y="5059674"/>
            <a:ext cx="11212829" cy="1296676"/>
          </a:xfrm>
          <a:prstGeom prst="round2DiagRect">
            <a:avLst>
              <a:gd name="adj1" fmla="val 20192"/>
              <a:gd name="adj2" fmla="val 0"/>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2000" b="1" dirty="0">
                <a:solidFill>
                  <a:schemeClr val="tx1">
                    <a:lumMod val="95000"/>
                    <a:lumOff val="5000"/>
                  </a:schemeClr>
                </a:solidFill>
                <a:latin typeface="Avenir Book"/>
              </a:rPr>
              <a:t>Kat kater </a:t>
            </a:r>
            <a:r>
              <a:rPr lang="nl-NL" sz="2000" dirty="0">
                <a:solidFill>
                  <a:schemeClr val="tx1">
                    <a:lumMod val="95000"/>
                    <a:lumOff val="5000"/>
                  </a:schemeClr>
                </a:solidFill>
                <a:latin typeface="Avenir Book"/>
                <a:sym typeface="Wingdings" panose="05000000000000000000" pitchFamily="2" charset="2"/>
              </a:rPr>
              <a:t> Kater na 6 maanden vruchtbaar. Wachten tot hij 12 maanden is. Kater heeft veel geduld met hofmakerij. Hij bestijgt de poes en bijt zich vast in haar nekvel. Kater heeft weerhaakjes aan de penis. Kater moet meerdere keren dekken, na eerste keer kans van 50% op ovulatie</a:t>
            </a:r>
            <a:r>
              <a:rPr lang="nl-NL" sz="2000" dirty="0" smtClean="0">
                <a:solidFill>
                  <a:schemeClr val="tx1">
                    <a:lumMod val="95000"/>
                    <a:lumOff val="5000"/>
                  </a:schemeClr>
                </a:solidFill>
                <a:latin typeface="Avenir Book"/>
                <a:sym typeface="Wingdings" panose="05000000000000000000" pitchFamily="2" charset="2"/>
              </a:rPr>
              <a:t>.</a:t>
            </a:r>
            <a:endParaRPr lang="nl-NL" sz="2000" dirty="0">
              <a:solidFill>
                <a:schemeClr val="tx1">
                  <a:lumMod val="95000"/>
                  <a:lumOff val="5000"/>
                </a:schemeClr>
              </a:solidFill>
              <a:latin typeface="Avenir Book"/>
            </a:endParaRPr>
          </a:p>
        </p:txBody>
      </p:sp>
    </p:spTree>
    <p:extLst>
      <p:ext uri="{BB962C8B-B14F-4D97-AF65-F5344CB8AC3E}">
        <p14:creationId xmlns:p14="http://schemas.microsoft.com/office/powerpoint/2010/main" val="3431470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8630" y="365125"/>
            <a:ext cx="10885170" cy="1325563"/>
          </a:xfrm>
        </p:spPr>
        <p:txBody>
          <a:bodyPr>
            <a:normAutofit/>
          </a:bodyPr>
          <a:lstStyle/>
          <a:p>
            <a:r>
              <a:rPr lang="en-US" sz="4000" dirty="0" smtClean="0"/>
              <a:t>1.5 </a:t>
            </a:r>
            <a:r>
              <a:rPr lang="en-US" sz="4000" dirty="0" err="1" smtClean="0"/>
              <a:t>Fokbegeleiding</a:t>
            </a:r>
            <a:r>
              <a:rPr lang="en-US" sz="4000" dirty="0" smtClean="0"/>
              <a:t> </a:t>
            </a:r>
            <a:r>
              <a:rPr lang="en-US" sz="4000" dirty="0" err="1" smtClean="0"/>
              <a:t>bij</a:t>
            </a:r>
            <a:r>
              <a:rPr lang="en-US" sz="4000" dirty="0" smtClean="0"/>
              <a:t> </a:t>
            </a:r>
            <a:br>
              <a:rPr lang="en-US" sz="4000" dirty="0" smtClean="0"/>
            </a:br>
            <a:r>
              <a:rPr lang="en-US" sz="4000" dirty="0" err="1" smtClean="0"/>
              <a:t>verschillende</a:t>
            </a:r>
            <a:r>
              <a:rPr lang="en-US" sz="4000" dirty="0" smtClean="0"/>
              <a:t> </a:t>
            </a:r>
            <a:r>
              <a:rPr lang="en-US" sz="4000" dirty="0" err="1" smtClean="0"/>
              <a:t>dieren</a:t>
            </a:r>
            <a:r>
              <a:rPr lang="en-US" sz="4000" dirty="0" smtClean="0"/>
              <a:t> </a:t>
            </a:r>
            <a:endParaRPr lang="nl-NL" sz="4000" dirty="0"/>
          </a:p>
        </p:txBody>
      </p:sp>
      <p:sp>
        <p:nvSpPr>
          <p:cNvPr id="4" name="Tijdelijke aanduiding voor tekst 3"/>
          <p:cNvSpPr>
            <a:spLocks noGrp="1"/>
          </p:cNvSpPr>
          <p:nvPr>
            <p:ph type="body" sz="quarter" idx="13"/>
          </p:nvPr>
        </p:nvSpPr>
        <p:spPr/>
        <p:txBody>
          <a:bodyPr/>
          <a:lstStyle/>
          <a:p>
            <a:r>
              <a:rPr lang="en-US" dirty="0" err="1"/>
              <a:t>Begeleiden</a:t>
            </a:r>
            <a:r>
              <a:rPr lang="en-US" dirty="0"/>
              <a:t> </a:t>
            </a:r>
            <a:r>
              <a:rPr lang="en-US" dirty="0" err="1"/>
              <a:t>voortplanting</a:t>
            </a:r>
            <a:endParaRPr lang="nl-NL" dirty="0"/>
          </a:p>
        </p:txBody>
      </p:sp>
      <p:sp>
        <p:nvSpPr>
          <p:cNvPr id="5" name="Tijdelijke aanduiding voor tekst 4"/>
          <p:cNvSpPr>
            <a:spLocks noGrp="1"/>
          </p:cNvSpPr>
          <p:nvPr>
            <p:ph type="body" sz="quarter" idx="14"/>
          </p:nvPr>
        </p:nvSpPr>
        <p:spPr/>
        <p:txBody>
          <a:bodyPr/>
          <a:lstStyle/>
          <a:p>
            <a:r>
              <a:rPr lang="en-US" dirty="0"/>
              <a:t>1. De </a:t>
            </a:r>
            <a:r>
              <a:rPr lang="en-US" dirty="0" err="1"/>
              <a:t>dekking</a:t>
            </a:r>
            <a:endParaRPr lang="nl-NL" dirty="0"/>
          </a:p>
        </p:txBody>
      </p:sp>
      <p:sp>
        <p:nvSpPr>
          <p:cNvPr id="6" name="Rond diagonale hoek rechthoek 5"/>
          <p:cNvSpPr/>
          <p:nvPr/>
        </p:nvSpPr>
        <p:spPr>
          <a:xfrm>
            <a:off x="468630" y="1523786"/>
            <a:ext cx="11212830" cy="1550884"/>
          </a:xfrm>
          <a:prstGeom prst="round2Diag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2000" b="1" dirty="0" smtClean="0">
                <a:solidFill>
                  <a:schemeClr val="tx1">
                    <a:lumMod val="95000"/>
                    <a:lumOff val="5000"/>
                  </a:schemeClr>
                </a:solidFill>
                <a:latin typeface="Avenir Book"/>
              </a:rPr>
              <a:t>Konijn </a:t>
            </a:r>
            <a:r>
              <a:rPr lang="nl-NL" sz="2000" dirty="0" smtClean="0">
                <a:solidFill>
                  <a:schemeClr val="tx1">
                    <a:lumMod val="95000"/>
                    <a:lumOff val="5000"/>
                  </a:schemeClr>
                </a:solidFill>
                <a:latin typeface="Avenir Book"/>
                <a:sym typeface="Wingdings" panose="05000000000000000000" pitchFamily="2" charset="2"/>
              </a:rPr>
              <a:t> </a:t>
            </a:r>
            <a:r>
              <a:rPr lang="nl-NL" sz="2000" dirty="0" err="1" smtClean="0">
                <a:solidFill>
                  <a:schemeClr val="tx1">
                    <a:lumMod val="95000"/>
                    <a:lumOff val="5000"/>
                  </a:schemeClr>
                </a:solidFill>
                <a:latin typeface="Avenir Book"/>
                <a:sym typeface="Wingdings" panose="05000000000000000000" pitchFamily="2" charset="2"/>
              </a:rPr>
              <a:t>Fokrijp</a:t>
            </a:r>
            <a:r>
              <a:rPr lang="nl-NL" sz="2000" dirty="0" smtClean="0">
                <a:solidFill>
                  <a:schemeClr val="tx1">
                    <a:lumMod val="95000"/>
                    <a:lumOff val="5000"/>
                  </a:schemeClr>
                </a:solidFill>
                <a:latin typeface="Avenir Book"/>
                <a:sym typeface="Wingdings" panose="05000000000000000000" pitchFamily="2" charset="2"/>
              </a:rPr>
              <a:t> 6 tot 9 maanden. Klein ras sneller </a:t>
            </a:r>
            <a:r>
              <a:rPr lang="nl-NL" sz="2000" dirty="0" err="1" smtClean="0">
                <a:solidFill>
                  <a:schemeClr val="tx1">
                    <a:lumMod val="95000"/>
                    <a:lumOff val="5000"/>
                  </a:schemeClr>
                </a:solidFill>
                <a:latin typeface="Avenir Book"/>
                <a:sym typeface="Wingdings" panose="05000000000000000000" pitchFamily="2" charset="2"/>
              </a:rPr>
              <a:t>fokrijp</a:t>
            </a:r>
            <a:r>
              <a:rPr lang="nl-NL" sz="2000" dirty="0" smtClean="0">
                <a:solidFill>
                  <a:schemeClr val="tx1">
                    <a:lumMod val="95000"/>
                    <a:lumOff val="5000"/>
                  </a:schemeClr>
                </a:solidFill>
                <a:latin typeface="Avenir Book"/>
                <a:sym typeface="Wingdings" panose="05000000000000000000" pitchFamily="2" charset="2"/>
              </a:rPr>
              <a:t>. Voedster bereid tot dekken makkelijk herkennen aan kleur vulva en bronstverschijnselen. Bij verkleuren vulva dagelijks aanbieden aan rammelaar. Voedster bij rammelaar brengen. Als rammelaar op de kop voedster zit dan hem eraf duwen. Als rammelaar naar achteren of zijdelings van de voedster afvalt is de dekking geslaagd. Haal voedster weg en na 20 minuten weer laten dekken. Eisprong na dekking. </a:t>
            </a:r>
            <a:endParaRPr lang="nl-NL" sz="2000" dirty="0">
              <a:solidFill>
                <a:schemeClr val="tx1">
                  <a:lumMod val="95000"/>
                  <a:lumOff val="5000"/>
                </a:schemeClr>
              </a:solidFill>
              <a:latin typeface="Avenir Book"/>
            </a:endParaRPr>
          </a:p>
        </p:txBody>
      </p:sp>
      <p:sp>
        <p:nvSpPr>
          <p:cNvPr id="7" name="Rond diagonale hoek rechthoek 6"/>
          <p:cNvSpPr/>
          <p:nvPr/>
        </p:nvSpPr>
        <p:spPr>
          <a:xfrm>
            <a:off x="468630" y="3232287"/>
            <a:ext cx="11212830" cy="1489669"/>
          </a:xfrm>
          <a:prstGeom prst="round2Diag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2000" b="1" dirty="0" smtClean="0">
                <a:solidFill>
                  <a:schemeClr val="tx1">
                    <a:lumMod val="95000"/>
                    <a:lumOff val="5000"/>
                  </a:schemeClr>
                </a:solidFill>
                <a:latin typeface="Avenir Book"/>
              </a:rPr>
              <a:t>Cavia </a:t>
            </a:r>
            <a:r>
              <a:rPr lang="nl-NL" sz="2000" dirty="0">
                <a:solidFill>
                  <a:schemeClr val="tx1">
                    <a:lumMod val="95000"/>
                    <a:lumOff val="5000"/>
                  </a:schemeClr>
                </a:solidFill>
                <a:latin typeface="Avenir Book"/>
                <a:sym typeface="Wingdings" panose="05000000000000000000" pitchFamily="2" charset="2"/>
              </a:rPr>
              <a:t> </a:t>
            </a:r>
            <a:r>
              <a:rPr lang="nl-NL" sz="2000" dirty="0" smtClean="0">
                <a:solidFill>
                  <a:schemeClr val="tx1">
                    <a:lumMod val="95000"/>
                    <a:lumOff val="5000"/>
                  </a:schemeClr>
                </a:solidFill>
                <a:latin typeface="Avenir Book"/>
                <a:sym typeface="Wingdings" panose="05000000000000000000" pitchFamily="2" charset="2"/>
              </a:rPr>
              <a:t>Beer met 4 weken geslachtsrijp, zeugjes van 8 tot 10 weken. Beer inzetten op 3 maanden. Zeugje laten dekken bij 750 gram, ongeveer 5 maanden. Zeug eerste dekking niet ouder dan 10 maanden. Berig zeugje loopt om andere cavia’s heen en maakt brommend geluid. Beer loopt brommend achter zeug aan. Beer plaatsen bij zeug(en), 2 á 3 cyclussen laten zitten.</a:t>
            </a:r>
            <a:endParaRPr lang="nl-NL" sz="2000" dirty="0">
              <a:solidFill>
                <a:schemeClr val="tx1">
                  <a:lumMod val="95000"/>
                  <a:lumOff val="5000"/>
                </a:schemeClr>
              </a:solidFill>
              <a:latin typeface="Avenir Book"/>
            </a:endParaRPr>
          </a:p>
        </p:txBody>
      </p:sp>
      <p:sp>
        <p:nvSpPr>
          <p:cNvPr id="9" name="Rond diagonale hoek rechthoek 8"/>
          <p:cNvSpPr/>
          <p:nvPr/>
        </p:nvSpPr>
        <p:spPr>
          <a:xfrm>
            <a:off x="468630" y="4841631"/>
            <a:ext cx="11212830" cy="1395045"/>
          </a:xfrm>
          <a:prstGeom prst="round2Diag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2000" b="1" dirty="0" smtClean="0">
                <a:solidFill>
                  <a:schemeClr val="tx1">
                    <a:lumMod val="95000"/>
                    <a:lumOff val="5000"/>
                  </a:schemeClr>
                </a:solidFill>
                <a:latin typeface="Avenir Book"/>
                <a:sym typeface="Wingdings" panose="05000000000000000000" pitchFamily="2" charset="2"/>
              </a:rPr>
              <a:t>Hamsters </a:t>
            </a:r>
            <a:r>
              <a:rPr lang="nl-NL" sz="2000" dirty="0" smtClean="0">
                <a:solidFill>
                  <a:schemeClr val="tx1">
                    <a:lumMod val="95000"/>
                    <a:lumOff val="5000"/>
                  </a:schemeClr>
                </a:solidFill>
                <a:latin typeface="Avenir Book"/>
                <a:sym typeface="Wingdings" panose="05000000000000000000" pitchFamily="2" charset="2"/>
              </a:rPr>
              <a:t> Geslachtsrijp op 4 weken. Wachten tot 3 á 4 maanden. Syrische hamster 4 tot 6 maanden. Koppelen op neutraal terrein met schuilmogelijkheden. Kunnen ruzie maken, te erg bijten uit elkaar halen. Koppelen moeilijk bij solitair levende hamsters, dan vrouwtje bij mannetje plaatsen. Bronstig vrouwtje sta-reflex, niet bronstig jaagt ze het mannetje weg.</a:t>
            </a:r>
            <a:endParaRPr lang="nl-NL" sz="2000" dirty="0">
              <a:solidFill>
                <a:schemeClr val="tx1">
                  <a:lumMod val="95000"/>
                  <a:lumOff val="5000"/>
                </a:schemeClr>
              </a:solidFill>
              <a:latin typeface="Avenir Book"/>
            </a:endParaRPr>
          </a:p>
        </p:txBody>
      </p:sp>
    </p:spTree>
    <p:extLst>
      <p:ext uri="{BB962C8B-B14F-4D97-AF65-F5344CB8AC3E}">
        <p14:creationId xmlns:p14="http://schemas.microsoft.com/office/powerpoint/2010/main" val="3538120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1.6 </a:t>
            </a:r>
            <a:r>
              <a:rPr lang="en-US" dirty="0" err="1" smtClean="0"/>
              <a:t>Begeleiding</a:t>
            </a:r>
            <a:r>
              <a:rPr lang="en-US" dirty="0" smtClean="0"/>
              <a:t> </a:t>
            </a:r>
            <a:r>
              <a:rPr lang="en-US" dirty="0" err="1" smtClean="0"/>
              <a:t>kweek</a:t>
            </a:r>
            <a:r>
              <a:rPr lang="en-US" dirty="0" smtClean="0"/>
              <a:t> </a:t>
            </a:r>
            <a:br>
              <a:rPr lang="en-US" dirty="0" smtClean="0"/>
            </a:br>
            <a:r>
              <a:rPr lang="en-US" dirty="0" err="1" smtClean="0"/>
              <a:t>vogels</a:t>
            </a:r>
            <a:endParaRPr lang="nl-NL" dirty="0"/>
          </a:p>
        </p:txBody>
      </p:sp>
      <p:sp>
        <p:nvSpPr>
          <p:cNvPr id="3" name="Tijdelijke aanduiding voor inhoud 2"/>
          <p:cNvSpPr>
            <a:spLocks noGrp="1"/>
          </p:cNvSpPr>
          <p:nvPr>
            <p:ph idx="1"/>
          </p:nvPr>
        </p:nvSpPr>
        <p:spPr>
          <a:xfrm>
            <a:off x="838200" y="1825625"/>
            <a:ext cx="10515600" cy="3752215"/>
          </a:xfrm>
        </p:spPr>
        <p:txBody>
          <a:bodyPr>
            <a:normAutofit/>
          </a:bodyPr>
          <a:lstStyle/>
          <a:p>
            <a:r>
              <a:rPr lang="nl-NL" dirty="0" smtClean="0"/>
              <a:t>Koppelen van vogels</a:t>
            </a:r>
          </a:p>
          <a:p>
            <a:pPr lvl="1" indent="-423863">
              <a:buFont typeface="Wingdings" panose="05000000000000000000" pitchFamily="2" charset="2"/>
              <a:buChar char="ü"/>
            </a:pPr>
            <a:r>
              <a:rPr lang="nl-NL" dirty="0" smtClean="0"/>
              <a:t>Kippen koppelen weinig problemen</a:t>
            </a:r>
          </a:p>
          <a:p>
            <a:pPr lvl="1" indent="-423863">
              <a:buFont typeface="Wingdings" panose="05000000000000000000" pitchFamily="2" charset="2"/>
              <a:buChar char="ü"/>
            </a:pPr>
            <a:r>
              <a:rPr lang="nl-NL" dirty="0" smtClean="0"/>
              <a:t>Parkietachtige en papegaaien koppelen lastiger</a:t>
            </a:r>
          </a:p>
          <a:p>
            <a:pPr lvl="1" indent="-423863">
              <a:buFont typeface="Wingdings" panose="05000000000000000000" pitchFamily="2" charset="2"/>
              <a:buChar char="ü"/>
            </a:pPr>
            <a:r>
              <a:rPr lang="nl-NL" dirty="0" smtClean="0"/>
              <a:t>Bevruchte eieren dan regelmatig een broedsel</a:t>
            </a:r>
          </a:p>
          <a:p>
            <a:pPr lvl="1" indent="-423863">
              <a:buFont typeface="Wingdings" panose="05000000000000000000" pitchFamily="2" charset="2"/>
              <a:buChar char="ü"/>
            </a:pPr>
            <a:r>
              <a:rPr lang="nl-NL" dirty="0" smtClean="0"/>
              <a:t>Accepteren makkelijker in rustige, natuurlijke omgeving</a:t>
            </a:r>
          </a:p>
          <a:p>
            <a:pPr lvl="1" indent="-423863">
              <a:buFont typeface="Wingdings" panose="05000000000000000000" pitchFamily="2" charset="2"/>
              <a:buChar char="ü"/>
            </a:pPr>
            <a:r>
              <a:rPr lang="nl-NL" dirty="0" smtClean="0"/>
              <a:t>Gesplitste kooi om elkaar te introduceren</a:t>
            </a:r>
          </a:p>
          <a:p>
            <a:pPr lvl="1" indent="-423863">
              <a:buFont typeface="Wingdings" panose="05000000000000000000" pitchFamily="2" charset="2"/>
              <a:buChar char="ü"/>
            </a:pPr>
            <a:r>
              <a:rPr lang="nl-NL" dirty="0" smtClean="0"/>
              <a:t>Mannetje </a:t>
            </a:r>
            <a:r>
              <a:rPr lang="nl-NL" dirty="0" smtClean="0">
                <a:hlinkClick r:id="rId3"/>
              </a:rPr>
              <a:t>baltsen</a:t>
            </a:r>
            <a:endParaRPr lang="nl-NL" dirty="0" smtClean="0"/>
          </a:p>
          <a:p>
            <a:pPr marL="0" indent="0">
              <a:buNone/>
            </a:pPr>
            <a:endParaRPr lang="nl-NL" dirty="0" smtClean="0"/>
          </a:p>
        </p:txBody>
      </p:sp>
      <p:sp>
        <p:nvSpPr>
          <p:cNvPr id="4" name="Tijdelijke aanduiding voor tekst 3"/>
          <p:cNvSpPr>
            <a:spLocks noGrp="1"/>
          </p:cNvSpPr>
          <p:nvPr>
            <p:ph type="body" sz="quarter" idx="13"/>
          </p:nvPr>
        </p:nvSpPr>
        <p:spPr/>
        <p:txBody>
          <a:bodyPr/>
          <a:lstStyle/>
          <a:p>
            <a:r>
              <a:rPr lang="en-US" dirty="0" err="1"/>
              <a:t>Begeleiden</a:t>
            </a:r>
            <a:r>
              <a:rPr lang="en-US" dirty="0"/>
              <a:t> </a:t>
            </a:r>
            <a:r>
              <a:rPr lang="en-US" dirty="0" err="1"/>
              <a:t>voortplanting</a:t>
            </a:r>
            <a:endParaRPr lang="nl-NL" dirty="0"/>
          </a:p>
        </p:txBody>
      </p:sp>
      <p:sp>
        <p:nvSpPr>
          <p:cNvPr id="5" name="Tijdelijke aanduiding voor tekst 4"/>
          <p:cNvSpPr>
            <a:spLocks noGrp="1"/>
          </p:cNvSpPr>
          <p:nvPr>
            <p:ph type="body" sz="quarter" idx="14"/>
          </p:nvPr>
        </p:nvSpPr>
        <p:spPr/>
        <p:txBody>
          <a:bodyPr/>
          <a:lstStyle/>
          <a:p>
            <a:r>
              <a:rPr lang="en-US" dirty="0"/>
              <a:t>1. De </a:t>
            </a:r>
            <a:r>
              <a:rPr lang="en-US" dirty="0" err="1"/>
              <a:t>dekking</a:t>
            </a:r>
            <a:endParaRPr lang="nl-NL" dirty="0"/>
          </a:p>
        </p:txBody>
      </p:sp>
    </p:spTree>
    <p:extLst>
      <p:ext uri="{BB962C8B-B14F-4D97-AF65-F5344CB8AC3E}">
        <p14:creationId xmlns:p14="http://schemas.microsoft.com/office/powerpoint/2010/main" val="1788251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1.6 </a:t>
            </a:r>
            <a:r>
              <a:rPr lang="en-US" dirty="0" err="1" smtClean="0"/>
              <a:t>Begeleiding</a:t>
            </a:r>
            <a:r>
              <a:rPr lang="en-US" dirty="0" smtClean="0"/>
              <a:t> </a:t>
            </a:r>
            <a:r>
              <a:rPr lang="en-US" dirty="0" err="1" smtClean="0"/>
              <a:t>kweek</a:t>
            </a:r>
            <a:r>
              <a:rPr lang="en-US" dirty="0" smtClean="0"/>
              <a:t> </a:t>
            </a:r>
            <a:br>
              <a:rPr lang="en-US" dirty="0" smtClean="0"/>
            </a:br>
            <a:r>
              <a:rPr lang="en-US" dirty="0" err="1" smtClean="0"/>
              <a:t>vogels</a:t>
            </a:r>
            <a:endParaRPr lang="nl-NL" dirty="0"/>
          </a:p>
        </p:txBody>
      </p:sp>
      <p:sp>
        <p:nvSpPr>
          <p:cNvPr id="3" name="Tijdelijke aanduiding voor inhoud 2"/>
          <p:cNvSpPr>
            <a:spLocks noGrp="1"/>
          </p:cNvSpPr>
          <p:nvPr>
            <p:ph idx="1"/>
          </p:nvPr>
        </p:nvSpPr>
        <p:spPr>
          <a:xfrm>
            <a:off x="838200" y="1825625"/>
            <a:ext cx="10515600" cy="4243705"/>
          </a:xfrm>
        </p:spPr>
        <p:txBody>
          <a:bodyPr>
            <a:normAutofit lnSpcReduction="10000"/>
          </a:bodyPr>
          <a:lstStyle/>
          <a:p>
            <a:r>
              <a:rPr lang="nl-NL" dirty="0" smtClean="0"/>
              <a:t>Hoenders en dwerghoenders</a:t>
            </a:r>
          </a:p>
          <a:p>
            <a:pPr lvl="1" indent="-423863">
              <a:buFont typeface="Wingdings" panose="05000000000000000000" pitchFamily="2" charset="2"/>
              <a:buChar char="ü"/>
            </a:pPr>
            <a:r>
              <a:rPr lang="nl-NL" dirty="0" smtClean="0"/>
              <a:t>Geslachtsrijp 4 tot 5 maanden</a:t>
            </a:r>
          </a:p>
          <a:p>
            <a:pPr lvl="1" indent="-423863">
              <a:buFont typeface="Wingdings" panose="05000000000000000000" pitchFamily="2" charset="2"/>
              <a:buChar char="ü"/>
            </a:pPr>
            <a:r>
              <a:rPr lang="nl-NL" dirty="0" smtClean="0"/>
              <a:t>Na 6 maanden inzetten voor de kweek</a:t>
            </a:r>
          </a:p>
          <a:p>
            <a:pPr lvl="1" indent="-423863">
              <a:buFont typeface="Wingdings" panose="05000000000000000000" pitchFamily="2" charset="2"/>
              <a:buChar char="ü"/>
            </a:pPr>
            <a:r>
              <a:rPr lang="nl-NL" dirty="0" smtClean="0"/>
              <a:t>Foktomen samenstellen voor broedseizoen</a:t>
            </a:r>
          </a:p>
          <a:p>
            <a:pPr lvl="1" indent="-423863">
              <a:buFont typeface="Wingdings" panose="05000000000000000000" pitchFamily="2" charset="2"/>
              <a:buChar char="ü"/>
            </a:pPr>
            <a:r>
              <a:rPr lang="nl-NL" dirty="0" smtClean="0"/>
              <a:t>Rapen eieren hangt af van tijdstip nakomelingen en grote dier</a:t>
            </a:r>
          </a:p>
          <a:p>
            <a:pPr marL="261937" lvl="1" indent="0">
              <a:buNone/>
            </a:pPr>
            <a:endParaRPr lang="nl-NL" dirty="0" smtClean="0"/>
          </a:p>
          <a:p>
            <a:r>
              <a:rPr lang="nl-NL" dirty="0" smtClean="0"/>
              <a:t>Kooi- en volièrevogels</a:t>
            </a:r>
          </a:p>
          <a:p>
            <a:pPr lvl="1" indent="-423863">
              <a:buFont typeface="Wingdings" panose="05000000000000000000" pitchFamily="2" charset="2"/>
              <a:buChar char="ü"/>
            </a:pPr>
            <a:r>
              <a:rPr lang="nl-NL" dirty="0" smtClean="0"/>
              <a:t>Kweekleeftijd verschilt per soort</a:t>
            </a:r>
          </a:p>
          <a:p>
            <a:pPr lvl="1" indent="-423863">
              <a:buFont typeface="Wingdings" panose="05000000000000000000" pitchFamily="2" charset="2"/>
              <a:buChar char="ü"/>
            </a:pPr>
            <a:r>
              <a:rPr lang="nl-NL" dirty="0" smtClean="0"/>
              <a:t>Kweken in volières of broedkooien</a:t>
            </a:r>
          </a:p>
          <a:p>
            <a:pPr lvl="1" indent="-423863">
              <a:buFont typeface="Wingdings" panose="05000000000000000000" pitchFamily="2" charset="2"/>
              <a:buChar char="ü"/>
            </a:pPr>
            <a:r>
              <a:rPr lang="nl-NL" dirty="0" smtClean="0"/>
              <a:t>Broedseizoen wijkt voedingsbehoefte af, tijdig starten met voeren</a:t>
            </a:r>
          </a:p>
          <a:p>
            <a:pPr lvl="1" indent="-423863">
              <a:buFont typeface="Wingdings" panose="05000000000000000000" pitchFamily="2" charset="2"/>
              <a:buChar char="ü"/>
            </a:pPr>
            <a:r>
              <a:rPr lang="nl-NL" dirty="0" smtClean="0"/>
              <a:t>Niet ongecontroleerd laten broeden </a:t>
            </a:r>
          </a:p>
        </p:txBody>
      </p:sp>
      <p:sp>
        <p:nvSpPr>
          <p:cNvPr id="4" name="Tijdelijke aanduiding voor tekst 3"/>
          <p:cNvSpPr>
            <a:spLocks noGrp="1"/>
          </p:cNvSpPr>
          <p:nvPr>
            <p:ph type="body" sz="quarter" idx="13"/>
          </p:nvPr>
        </p:nvSpPr>
        <p:spPr/>
        <p:txBody>
          <a:bodyPr/>
          <a:lstStyle/>
          <a:p>
            <a:r>
              <a:rPr lang="en-US" dirty="0" err="1"/>
              <a:t>Begeleiden</a:t>
            </a:r>
            <a:r>
              <a:rPr lang="en-US" dirty="0"/>
              <a:t> </a:t>
            </a:r>
            <a:r>
              <a:rPr lang="en-US" dirty="0" err="1"/>
              <a:t>voortplanting</a:t>
            </a:r>
            <a:endParaRPr lang="nl-NL" dirty="0"/>
          </a:p>
        </p:txBody>
      </p:sp>
      <p:sp>
        <p:nvSpPr>
          <p:cNvPr id="5" name="Tijdelijke aanduiding voor tekst 4"/>
          <p:cNvSpPr>
            <a:spLocks noGrp="1"/>
          </p:cNvSpPr>
          <p:nvPr>
            <p:ph type="body" sz="quarter" idx="14"/>
          </p:nvPr>
        </p:nvSpPr>
        <p:spPr/>
        <p:txBody>
          <a:bodyPr/>
          <a:lstStyle/>
          <a:p>
            <a:r>
              <a:rPr lang="en-US" dirty="0"/>
              <a:t>1. De </a:t>
            </a:r>
            <a:r>
              <a:rPr lang="en-US" dirty="0" err="1"/>
              <a:t>dekking</a:t>
            </a:r>
            <a:endParaRPr lang="nl-NL" dirty="0"/>
          </a:p>
        </p:txBody>
      </p:sp>
    </p:spTree>
    <p:extLst>
      <p:ext uri="{BB962C8B-B14F-4D97-AF65-F5344CB8AC3E}">
        <p14:creationId xmlns:p14="http://schemas.microsoft.com/office/powerpoint/2010/main" val="564137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1.6 </a:t>
            </a:r>
            <a:r>
              <a:rPr lang="en-US" dirty="0" err="1" smtClean="0"/>
              <a:t>Begeleiding</a:t>
            </a:r>
            <a:r>
              <a:rPr lang="en-US" dirty="0" smtClean="0"/>
              <a:t> </a:t>
            </a:r>
            <a:r>
              <a:rPr lang="en-US" dirty="0" err="1" smtClean="0"/>
              <a:t>kweek</a:t>
            </a:r>
            <a:r>
              <a:rPr lang="en-US" dirty="0" smtClean="0"/>
              <a:t> </a:t>
            </a:r>
            <a:br>
              <a:rPr lang="en-US" dirty="0" smtClean="0"/>
            </a:br>
            <a:r>
              <a:rPr lang="en-US" dirty="0" err="1" smtClean="0"/>
              <a:t>vogels</a:t>
            </a:r>
            <a:endParaRPr lang="nl-NL" dirty="0"/>
          </a:p>
        </p:txBody>
      </p:sp>
      <p:sp>
        <p:nvSpPr>
          <p:cNvPr id="3" name="Tijdelijke aanduiding voor inhoud 2"/>
          <p:cNvSpPr>
            <a:spLocks noGrp="1"/>
          </p:cNvSpPr>
          <p:nvPr>
            <p:ph idx="1"/>
          </p:nvPr>
        </p:nvSpPr>
        <p:spPr>
          <a:xfrm>
            <a:off x="838200" y="1825625"/>
            <a:ext cx="10515600" cy="4243705"/>
          </a:xfrm>
        </p:spPr>
        <p:txBody>
          <a:bodyPr>
            <a:normAutofit/>
          </a:bodyPr>
          <a:lstStyle/>
          <a:p>
            <a:r>
              <a:rPr lang="nl-NL" dirty="0" smtClean="0"/>
              <a:t>Watervogels</a:t>
            </a:r>
          </a:p>
          <a:p>
            <a:pPr lvl="1" indent="-423863">
              <a:buFont typeface="Wingdings" panose="05000000000000000000" pitchFamily="2" charset="2"/>
              <a:buChar char="ü"/>
            </a:pPr>
            <a:r>
              <a:rPr lang="nl-NL" dirty="0" smtClean="0"/>
              <a:t>Geslachtsrijp van eerste jaar tot enkele jaren</a:t>
            </a:r>
          </a:p>
          <a:p>
            <a:pPr lvl="1" indent="-423863">
              <a:buFont typeface="Wingdings" panose="05000000000000000000" pitchFamily="2" charset="2"/>
              <a:buChar char="ü"/>
            </a:pPr>
            <a:r>
              <a:rPr lang="nl-NL" dirty="0" smtClean="0"/>
              <a:t>Aantal dieren op een bepaalde oppervlakte</a:t>
            </a:r>
          </a:p>
          <a:p>
            <a:pPr lvl="1" indent="-423863">
              <a:buFont typeface="Wingdings" panose="05000000000000000000" pitchFamily="2" charset="2"/>
              <a:buChar char="ü"/>
            </a:pPr>
            <a:r>
              <a:rPr lang="nl-NL" dirty="0" smtClean="0"/>
              <a:t>Iedere soort specifieke eisen</a:t>
            </a:r>
          </a:p>
        </p:txBody>
      </p:sp>
      <p:sp>
        <p:nvSpPr>
          <p:cNvPr id="4" name="Tijdelijke aanduiding voor tekst 3"/>
          <p:cNvSpPr>
            <a:spLocks noGrp="1"/>
          </p:cNvSpPr>
          <p:nvPr>
            <p:ph type="body" sz="quarter" idx="13"/>
          </p:nvPr>
        </p:nvSpPr>
        <p:spPr/>
        <p:txBody>
          <a:bodyPr/>
          <a:lstStyle/>
          <a:p>
            <a:r>
              <a:rPr lang="en-US" dirty="0" err="1"/>
              <a:t>Begeleiden</a:t>
            </a:r>
            <a:r>
              <a:rPr lang="en-US" dirty="0"/>
              <a:t> </a:t>
            </a:r>
            <a:r>
              <a:rPr lang="en-US" dirty="0" err="1"/>
              <a:t>voortplanting</a:t>
            </a:r>
            <a:endParaRPr lang="nl-NL" dirty="0"/>
          </a:p>
        </p:txBody>
      </p:sp>
      <p:sp>
        <p:nvSpPr>
          <p:cNvPr id="5" name="Tijdelijke aanduiding voor tekst 4"/>
          <p:cNvSpPr>
            <a:spLocks noGrp="1"/>
          </p:cNvSpPr>
          <p:nvPr>
            <p:ph type="body" sz="quarter" idx="14"/>
          </p:nvPr>
        </p:nvSpPr>
        <p:spPr/>
        <p:txBody>
          <a:bodyPr/>
          <a:lstStyle/>
          <a:p>
            <a:r>
              <a:rPr lang="en-US" dirty="0"/>
              <a:t>1. De </a:t>
            </a:r>
            <a:r>
              <a:rPr lang="en-US" dirty="0" err="1"/>
              <a:t>dekking</a:t>
            </a:r>
            <a:endParaRPr lang="nl-NL" dirty="0"/>
          </a:p>
        </p:txBody>
      </p:sp>
    </p:spTree>
    <p:extLst>
      <p:ext uri="{BB962C8B-B14F-4D97-AF65-F5344CB8AC3E}">
        <p14:creationId xmlns:p14="http://schemas.microsoft.com/office/powerpoint/2010/main" val="3941810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51543" y="365125"/>
            <a:ext cx="10802257" cy="1325563"/>
          </a:xfrm>
        </p:spPr>
        <p:txBody>
          <a:bodyPr>
            <a:normAutofit/>
          </a:bodyPr>
          <a:lstStyle/>
          <a:p>
            <a:r>
              <a:rPr lang="en-US" sz="3600" dirty="0" smtClean="0"/>
              <a:t>1.7 </a:t>
            </a:r>
            <a:r>
              <a:rPr lang="en-US" sz="3600" dirty="0" err="1" smtClean="0"/>
              <a:t>Begeleiding</a:t>
            </a:r>
            <a:r>
              <a:rPr lang="en-US" sz="3600" dirty="0" smtClean="0"/>
              <a:t> </a:t>
            </a:r>
            <a:r>
              <a:rPr lang="en-US" sz="3600" dirty="0" err="1" smtClean="0"/>
              <a:t>kweekvissen</a:t>
            </a:r>
            <a:r>
              <a:rPr lang="en-US" sz="3600" dirty="0" smtClean="0"/>
              <a:t>, </a:t>
            </a:r>
            <a:br>
              <a:rPr lang="en-US" sz="3600" dirty="0" smtClean="0"/>
            </a:br>
            <a:r>
              <a:rPr lang="en-US" sz="3600" dirty="0" err="1" smtClean="0"/>
              <a:t>amfibieën</a:t>
            </a:r>
            <a:r>
              <a:rPr lang="en-US" sz="3600" dirty="0" smtClean="0"/>
              <a:t> en </a:t>
            </a:r>
            <a:r>
              <a:rPr lang="en-US" sz="3600" dirty="0" err="1"/>
              <a:t>reptielen</a:t>
            </a:r>
            <a:endParaRPr lang="nl-NL" sz="3600" dirty="0"/>
          </a:p>
        </p:txBody>
      </p:sp>
      <p:sp>
        <p:nvSpPr>
          <p:cNvPr id="3" name="Tijdelijke aanduiding voor inhoud 2"/>
          <p:cNvSpPr>
            <a:spLocks noGrp="1"/>
          </p:cNvSpPr>
          <p:nvPr>
            <p:ph idx="1"/>
          </p:nvPr>
        </p:nvSpPr>
        <p:spPr>
          <a:xfrm>
            <a:off x="838200" y="1825624"/>
            <a:ext cx="10515600" cy="4530725"/>
          </a:xfrm>
        </p:spPr>
        <p:txBody>
          <a:bodyPr>
            <a:normAutofit lnSpcReduction="10000"/>
          </a:bodyPr>
          <a:lstStyle/>
          <a:p>
            <a:r>
              <a:rPr lang="nl-NL" dirty="0" smtClean="0"/>
              <a:t>Vissen</a:t>
            </a:r>
          </a:p>
          <a:p>
            <a:pPr lvl="1" indent="-423863">
              <a:buFont typeface="Wingdings" panose="05000000000000000000" pitchFamily="2" charset="2"/>
              <a:buChar char="ü"/>
            </a:pPr>
            <a:r>
              <a:rPr lang="nl-NL" dirty="0" smtClean="0"/>
              <a:t>Partners elkaar accepteren</a:t>
            </a:r>
          </a:p>
          <a:p>
            <a:pPr lvl="1" indent="-423863">
              <a:buFont typeface="Wingdings" panose="05000000000000000000" pitchFamily="2" charset="2"/>
              <a:buChar char="ü"/>
            </a:pPr>
            <a:r>
              <a:rPr lang="nl-NL" dirty="0" smtClean="0"/>
              <a:t>Observeren</a:t>
            </a:r>
          </a:p>
          <a:p>
            <a:pPr lvl="1" indent="-423863">
              <a:buFont typeface="Wingdings" panose="05000000000000000000" pitchFamily="2" charset="2"/>
              <a:buChar char="ü"/>
            </a:pPr>
            <a:r>
              <a:rPr lang="nl-NL" dirty="0" smtClean="0"/>
              <a:t>Baltsgedrag of paring waarnemen</a:t>
            </a:r>
          </a:p>
          <a:p>
            <a:r>
              <a:rPr lang="nl-NL" dirty="0" smtClean="0"/>
              <a:t>Amfibieën</a:t>
            </a:r>
          </a:p>
          <a:p>
            <a:pPr lvl="1" indent="-423863">
              <a:buFont typeface="Wingdings" panose="05000000000000000000" pitchFamily="2" charset="2"/>
              <a:buChar char="ü"/>
            </a:pPr>
            <a:r>
              <a:rPr lang="nl-NL" dirty="0" smtClean="0"/>
              <a:t>Sommige in groepen te houden</a:t>
            </a:r>
          </a:p>
          <a:p>
            <a:pPr lvl="1" indent="-423863">
              <a:buFont typeface="Wingdings" panose="05000000000000000000" pitchFamily="2" charset="2"/>
              <a:buChar char="ü"/>
            </a:pPr>
            <a:r>
              <a:rPr lang="nl-NL" dirty="0" smtClean="0"/>
              <a:t>Koppels bij een grote kweekbak</a:t>
            </a:r>
          </a:p>
          <a:p>
            <a:pPr lvl="1" indent="-423863">
              <a:buFont typeface="Wingdings" panose="05000000000000000000" pitchFamily="2" charset="2"/>
              <a:buChar char="ü"/>
            </a:pPr>
            <a:r>
              <a:rPr lang="nl-NL" dirty="0" smtClean="0"/>
              <a:t>Beperk je tot één soort per terrarium</a:t>
            </a:r>
          </a:p>
          <a:p>
            <a:r>
              <a:rPr lang="nl-NL" dirty="0" smtClean="0"/>
              <a:t>Reptielen</a:t>
            </a:r>
          </a:p>
          <a:p>
            <a:pPr lvl="1" indent="-423863">
              <a:buFont typeface="Wingdings" panose="05000000000000000000" pitchFamily="2" charset="2"/>
              <a:buChar char="ü"/>
            </a:pPr>
            <a:r>
              <a:rPr lang="nl-NL" dirty="0" smtClean="0"/>
              <a:t>Samenstelling kweekkoppels/kweekgroep verschilt per soort</a:t>
            </a:r>
          </a:p>
          <a:p>
            <a:pPr lvl="1" indent="-423863">
              <a:buFont typeface="Wingdings" panose="05000000000000000000" pitchFamily="2" charset="2"/>
              <a:buChar char="ü"/>
            </a:pPr>
            <a:r>
              <a:rPr lang="nl-NL" dirty="0" smtClean="0"/>
              <a:t>Winterslaap</a:t>
            </a:r>
          </a:p>
          <a:p>
            <a:endParaRPr lang="nl-NL" dirty="0" smtClean="0"/>
          </a:p>
        </p:txBody>
      </p:sp>
      <p:sp>
        <p:nvSpPr>
          <p:cNvPr id="4" name="Tijdelijke aanduiding voor tekst 3"/>
          <p:cNvSpPr>
            <a:spLocks noGrp="1"/>
          </p:cNvSpPr>
          <p:nvPr>
            <p:ph type="body" sz="quarter" idx="13"/>
          </p:nvPr>
        </p:nvSpPr>
        <p:spPr/>
        <p:txBody>
          <a:bodyPr/>
          <a:lstStyle/>
          <a:p>
            <a:r>
              <a:rPr lang="en-US" dirty="0" err="1"/>
              <a:t>Begeleiden</a:t>
            </a:r>
            <a:r>
              <a:rPr lang="en-US" dirty="0"/>
              <a:t> </a:t>
            </a:r>
            <a:r>
              <a:rPr lang="en-US" dirty="0" err="1"/>
              <a:t>voortplanting</a:t>
            </a:r>
            <a:endParaRPr lang="nl-NL" dirty="0"/>
          </a:p>
        </p:txBody>
      </p:sp>
      <p:sp>
        <p:nvSpPr>
          <p:cNvPr id="5" name="Tijdelijke aanduiding voor tekst 4"/>
          <p:cNvSpPr>
            <a:spLocks noGrp="1"/>
          </p:cNvSpPr>
          <p:nvPr>
            <p:ph type="body" sz="quarter" idx="14"/>
          </p:nvPr>
        </p:nvSpPr>
        <p:spPr/>
        <p:txBody>
          <a:bodyPr/>
          <a:lstStyle/>
          <a:p>
            <a:r>
              <a:rPr lang="en-US" dirty="0"/>
              <a:t>1. De </a:t>
            </a:r>
            <a:r>
              <a:rPr lang="en-US" dirty="0" err="1"/>
              <a:t>dekking</a:t>
            </a:r>
            <a:endParaRPr lang="nl-NL" dirty="0"/>
          </a:p>
        </p:txBody>
      </p:sp>
    </p:spTree>
    <p:extLst>
      <p:ext uri="{BB962C8B-B14F-4D97-AF65-F5344CB8AC3E}">
        <p14:creationId xmlns:p14="http://schemas.microsoft.com/office/powerpoint/2010/main" val="3449874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013732"/>
          </a:xfrm>
        </p:spPr>
        <p:txBody>
          <a:bodyPr>
            <a:normAutofit fontScale="90000"/>
          </a:bodyPr>
          <a:lstStyle/>
          <a:p>
            <a:r>
              <a:rPr lang="en-US" sz="3600" dirty="0" smtClean="0"/>
              <a:t>1.8 </a:t>
            </a:r>
            <a:r>
              <a:rPr lang="en-US" sz="3600" dirty="0" err="1" smtClean="0"/>
              <a:t>Kunstmatige</a:t>
            </a:r>
            <a:r>
              <a:rPr lang="en-US" sz="3600" dirty="0" smtClean="0"/>
              <a:t> </a:t>
            </a:r>
            <a:br>
              <a:rPr lang="en-US" sz="3600" dirty="0" smtClean="0"/>
            </a:br>
            <a:r>
              <a:rPr lang="en-US" sz="3600" dirty="0" err="1" smtClean="0"/>
              <a:t>voortplantingstechnieken</a:t>
            </a:r>
            <a:endParaRPr lang="nl-NL" sz="3600" dirty="0"/>
          </a:p>
        </p:txBody>
      </p:sp>
      <p:sp>
        <p:nvSpPr>
          <p:cNvPr id="3" name="Tijdelijke aanduiding voor inhoud 2"/>
          <p:cNvSpPr>
            <a:spLocks noGrp="1"/>
          </p:cNvSpPr>
          <p:nvPr>
            <p:ph idx="1"/>
          </p:nvPr>
        </p:nvSpPr>
        <p:spPr>
          <a:xfrm>
            <a:off x="838200" y="1825624"/>
            <a:ext cx="10515600" cy="4530725"/>
          </a:xfrm>
        </p:spPr>
        <p:txBody>
          <a:bodyPr>
            <a:normAutofit/>
          </a:bodyPr>
          <a:lstStyle/>
          <a:p>
            <a:r>
              <a:rPr lang="nl-NL" sz="2400" u="sng" dirty="0" smtClean="0">
                <a:hlinkClick r:id="rId3"/>
              </a:rPr>
              <a:t>Kunstmatige Inseminatie </a:t>
            </a:r>
            <a:r>
              <a:rPr lang="nl-NL" sz="2400" u="sng" dirty="0" smtClean="0"/>
              <a:t>(KI)</a:t>
            </a:r>
          </a:p>
          <a:p>
            <a:pPr marL="0" indent="0">
              <a:buNone/>
              <a:tabLst>
                <a:tab pos="261938" algn="l"/>
              </a:tabLst>
            </a:pPr>
            <a:r>
              <a:rPr lang="nl-NL" sz="2400" dirty="0">
                <a:latin typeface="Avenir Book"/>
              </a:rPr>
              <a:t>	</a:t>
            </a:r>
            <a:r>
              <a:rPr lang="nl-NL" sz="2400" dirty="0" smtClean="0">
                <a:latin typeface="Avenir Book"/>
              </a:rPr>
              <a:t>Sperma wordt door </a:t>
            </a:r>
            <a:r>
              <a:rPr lang="nl-NL" sz="2400" dirty="0">
                <a:latin typeface="Avenir Book"/>
              </a:rPr>
              <a:t>de mens ingebracht </a:t>
            </a:r>
            <a:r>
              <a:rPr lang="nl-NL" sz="2400" dirty="0" smtClean="0">
                <a:latin typeface="Avenir Book"/>
              </a:rPr>
              <a:t>bij </a:t>
            </a:r>
            <a:r>
              <a:rPr lang="nl-NL" sz="2400" dirty="0">
                <a:latin typeface="Avenir Book"/>
              </a:rPr>
              <a:t>het </a:t>
            </a:r>
            <a:r>
              <a:rPr lang="nl-NL" sz="2400" dirty="0" smtClean="0">
                <a:latin typeface="Avenir Book"/>
              </a:rPr>
              <a:t>vrouwelijke dier.</a:t>
            </a:r>
            <a:endParaRPr lang="nl-NL" sz="2400" dirty="0">
              <a:latin typeface="Avenir Book"/>
            </a:endParaRPr>
          </a:p>
          <a:p>
            <a:pPr marL="0" indent="0">
              <a:buNone/>
            </a:pPr>
            <a:endParaRPr lang="nl-NL" dirty="0" smtClean="0"/>
          </a:p>
          <a:p>
            <a:r>
              <a:rPr lang="nl-NL" dirty="0" smtClean="0"/>
              <a:t>Bewaren van sperma</a:t>
            </a:r>
          </a:p>
          <a:p>
            <a:pPr lvl="1" indent="-423863">
              <a:buFont typeface="Wingdings" panose="05000000000000000000" pitchFamily="2" charset="2"/>
              <a:buChar char="ü"/>
            </a:pPr>
            <a:r>
              <a:rPr lang="nl-NL" dirty="0" smtClean="0"/>
              <a:t>Invriezen blijft sperma langer goed</a:t>
            </a:r>
          </a:p>
          <a:p>
            <a:pPr lvl="1" indent="-423863">
              <a:buFont typeface="Wingdings" panose="05000000000000000000" pitchFamily="2" charset="2"/>
              <a:buChar char="ü"/>
            </a:pPr>
            <a:r>
              <a:rPr lang="nl-NL" dirty="0" smtClean="0"/>
              <a:t>Eén zaadlozing meerdere vrouwelijke dieren bevruchten</a:t>
            </a:r>
          </a:p>
          <a:p>
            <a:pPr lvl="1" indent="-423863">
              <a:buFont typeface="Wingdings" panose="05000000000000000000" pitchFamily="2" charset="2"/>
              <a:buChar char="ü"/>
            </a:pPr>
            <a:r>
              <a:rPr lang="nl-NL" dirty="0" smtClean="0"/>
              <a:t>Nadeel bij eventuele erfelijke aandoeningen</a:t>
            </a:r>
          </a:p>
          <a:p>
            <a:pPr lvl="1" indent="-423863">
              <a:buFont typeface="Wingdings" panose="05000000000000000000" pitchFamily="2" charset="2"/>
              <a:buChar char="ü"/>
            </a:pPr>
            <a:r>
              <a:rPr lang="nl-NL" dirty="0" smtClean="0"/>
              <a:t>Gebruik bij dieren met verminderde libido</a:t>
            </a:r>
          </a:p>
          <a:p>
            <a:pPr marL="0" indent="0">
              <a:buNone/>
            </a:pPr>
            <a:endParaRPr lang="nl-NL" dirty="0" smtClean="0"/>
          </a:p>
        </p:txBody>
      </p:sp>
      <p:sp>
        <p:nvSpPr>
          <p:cNvPr id="4" name="Tijdelijke aanduiding voor tekst 3"/>
          <p:cNvSpPr>
            <a:spLocks noGrp="1"/>
          </p:cNvSpPr>
          <p:nvPr>
            <p:ph type="body" sz="quarter" idx="13"/>
          </p:nvPr>
        </p:nvSpPr>
        <p:spPr/>
        <p:txBody>
          <a:bodyPr/>
          <a:lstStyle/>
          <a:p>
            <a:r>
              <a:rPr lang="en-US" dirty="0" err="1"/>
              <a:t>Begeleiden</a:t>
            </a:r>
            <a:r>
              <a:rPr lang="en-US" dirty="0"/>
              <a:t> </a:t>
            </a:r>
            <a:r>
              <a:rPr lang="en-US" dirty="0" err="1"/>
              <a:t>voortplanting</a:t>
            </a:r>
            <a:endParaRPr lang="nl-NL" dirty="0"/>
          </a:p>
        </p:txBody>
      </p:sp>
      <p:sp>
        <p:nvSpPr>
          <p:cNvPr id="5" name="Tijdelijke aanduiding voor tekst 4"/>
          <p:cNvSpPr>
            <a:spLocks noGrp="1"/>
          </p:cNvSpPr>
          <p:nvPr>
            <p:ph type="body" sz="quarter" idx="14"/>
          </p:nvPr>
        </p:nvSpPr>
        <p:spPr/>
        <p:txBody>
          <a:bodyPr/>
          <a:lstStyle/>
          <a:p>
            <a:r>
              <a:rPr lang="en-US" dirty="0"/>
              <a:t>1. De </a:t>
            </a:r>
            <a:r>
              <a:rPr lang="en-US" dirty="0" err="1"/>
              <a:t>dekking</a:t>
            </a:r>
            <a:endParaRPr lang="nl-NL" dirty="0"/>
          </a:p>
        </p:txBody>
      </p:sp>
      <p:sp>
        <p:nvSpPr>
          <p:cNvPr id="6" name="Tekstvak 5"/>
          <p:cNvSpPr txBox="1"/>
          <p:nvPr/>
        </p:nvSpPr>
        <p:spPr>
          <a:xfrm>
            <a:off x="1034415" y="5448408"/>
            <a:ext cx="10123170" cy="954107"/>
          </a:xfrm>
          <a:prstGeom prst="rect">
            <a:avLst/>
          </a:prstGeom>
          <a:noFill/>
        </p:spPr>
        <p:txBody>
          <a:bodyPr wrap="square" rtlCol="0">
            <a:spAutoFit/>
          </a:bodyPr>
          <a:lstStyle/>
          <a:p>
            <a:endParaRPr lang="nl-NL" sz="2800" dirty="0">
              <a:solidFill>
                <a:srgbClr val="1F9BDE"/>
              </a:solidFill>
              <a:latin typeface="Avenir Book"/>
            </a:endParaRPr>
          </a:p>
          <a:p>
            <a:endParaRPr lang="nl-NL" sz="2800" dirty="0" smtClean="0">
              <a:solidFill>
                <a:srgbClr val="1F9BDE"/>
              </a:solidFill>
              <a:latin typeface="Avenir Book"/>
            </a:endParaRPr>
          </a:p>
        </p:txBody>
      </p:sp>
    </p:spTree>
    <p:extLst>
      <p:ext uri="{BB962C8B-B14F-4D97-AF65-F5344CB8AC3E}">
        <p14:creationId xmlns:p14="http://schemas.microsoft.com/office/powerpoint/2010/main" val="3248703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xit" presetSubtype="0" fill="hold" grpId="1" nodeType="withEffect" nodePh="1">
                                  <p:stCondLst>
                                    <p:cond delay="0"/>
                                  </p:stCondLst>
                                  <p:endCondLst>
                                    <p:cond evt="begin" delay="0">
                                      <p:tn val="15"/>
                                    </p:cond>
                                  </p:end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tekst 4"/>
          <p:cNvSpPr>
            <a:spLocks noGrp="1"/>
          </p:cNvSpPr>
          <p:nvPr>
            <p:ph type="body" sz="quarter" idx="14"/>
          </p:nvPr>
        </p:nvSpPr>
        <p:spPr/>
        <p:txBody>
          <a:bodyPr/>
          <a:lstStyle/>
          <a:p>
            <a:r>
              <a:rPr lang="nl-NL" dirty="0" smtClean="0"/>
              <a:t>1. De dekking</a:t>
            </a:r>
            <a:endParaRPr lang="nl-NL" dirty="0"/>
          </a:p>
        </p:txBody>
      </p:sp>
      <p:sp>
        <p:nvSpPr>
          <p:cNvPr id="6" name="Titel 1"/>
          <p:cNvSpPr>
            <a:spLocks noGrp="1"/>
          </p:cNvSpPr>
          <p:nvPr>
            <p:ph type="title"/>
          </p:nvPr>
        </p:nvSpPr>
        <p:spPr>
          <a:xfrm>
            <a:off x="838200" y="365125"/>
            <a:ext cx="10515600" cy="1042761"/>
          </a:xfrm>
        </p:spPr>
        <p:txBody>
          <a:bodyPr>
            <a:normAutofit fontScale="90000"/>
          </a:bodyPr>
          <a:lstStyle/>
          <a:p>
            <a:r>
              <a:rPr lang="en-US" sz="3600" dirty="0" smtClean="0"/>
              <a:t>1.8 </a:t>
            </a:r>
            <a:r>
              <a:rPr lang="en-US" sz="3600" dirty="0" err="1" smtClean="0"/>
              <a:t>Kunstmatige</a:t>
            </a:r>
            <a:r>
              <a:rPr lang="en-US" sz="3600" dirty="0" smtClean="0"/>
              <a:t> </a:t>
            </a:r>
            <a:br>
              <a:rPr lang="en-US" sz="3600" dirty="0" smtClean="0"/>
            </a:br>
            <a:r>
              <a:rPr lang="en-US" sz="3600" dirty="0" err="1" smtClean="0"/>
              <a:t>voortplantingstechnieken</a:t>
            </a:r>
            <a:endParaRPr lang="nl-NL" sz="3600" dirty="0"/>
          </a:p>
        </p:txBody>
      </p:sp>
      <p:sp>
        <p:nvSpPr>
          <p:cNvPr id="7" name="Tekstvak 6"/>
          <p:cNvSpPr txBox="1"/>
          <p:nvPr/>
        </p:nvSpPr>
        <p:spPr>
          <a:xfrm>
            <a:off x="838200" y="1655565"/>
            <a:ext cx="10123170" cy="3108543"/>
          </a:xfrm>
          <a:prstGeom prst="rect">
            <a:avLst/>
          </a:prstGeom>
          <a:noFill/>
        </p:spPr>
        <p:txBody>
          <a:bodyPr wrap="square" rtlCol="0">
            <a:spAutoFit/>
          </a:bodyPr>
          <a:lstStyle/>
          <a:p>
            <a:r>
              <a:rPr lang="nl-NL" sz="2400" b="1" dirty="0" smtClean="0">
                <a:latin typeface="Avenir Book"/>
              </a:rPr>
              <a:t>Embryotransplantatie</a:t>
            </a:r>
          </a:p>
          <a:p>
            <a:r>
              <a:rPr lang="nl-NL" sz="2800" dirty="0" smtClean="0">
                <a:solidFill>
                  <a:srgbClr val="1F9BDE"/>
                </a:solidFill>
                <a:latin typeface="Avenir Book"/>
              </a:rPr>
              <a:t>‘</a:t>
            </a:r>
            <a:r>
              <a:rPr lang="nl-NL" sz="2400" dirty="0" smtClean="0">
                <a:latin typeface="Avenir Book"/>
              </a:rPr>
              <a:t>Extra nakomelingen van mannelijk en vrouwelijk dier’</a:t>
            </a:r>
          </a:p>
          <a:p>
            <a:endParaRPr lang="nl-NL" sz="2400" dirty="0">
              <a:latin typeface="Avenir Book"/>
            </a:endParaRPr>
          </a:p>
          <a:p>
            <a:pPr marL="174625" lvl="1" indent="-174625">
              <a:buFont typeface="Arial" panose="020B0604020202020204" pitchFamily="34" charset="0"/>
              <a:buChar char="•"/>
            </a:pPr>
            <a:r>
              <a:rPr lang="nl-NL" sz="2400" dirty="0"/>
              <a:t>Inseminatie van het donordier</a:t>
            </a:r>
          </a:p>
          <a:p>
            <a:pPr marL="174625" lvl="1" indent="-174625">
              <a:buFont typeface="Arial" panose="020B0604020202020204" pitchFamily="34" charset="0"/>
              <a:buChar char="•"/>
            </a:pPr>
            <a:r>
              <a:rPr lang="nl-NL" sz="2400" dirty="0"/>
              <a:t>Spoelen van het donordier</a:t>
            </a:r>
          </a:p>
          <a:p>
            <a:pPr marL="174625" lvl="1" indent="-174625">
              <a:buFont typeface="Arial" panose="020B0604020202020204" pitchFamily="34" charset="0"/>
              <a:buChar char="•"/>
            </a:pPr>
            <a:r>
              <a:rPr lang="nl-NL" sz="2400" dirty="0"/>
              <a:t>Filteren en wassen van het embryo</a:t>
            </a:r>
          </a:p>
          <a:p>
            <a:pPr marL="174625" lvl="1" indent="-174625">
              <a:buFont typeface="Arial" panose="020B0604020202020204" pitchFamily="34" charset="0"/>
              <a:buChar char="•"/>
            </a:pPr>
            <a:r>
              <a:rPr lang="nl-NL" sz="2400" dirty="0"/>
              <a:t>Inbrengen in de draagmoeder</a:t>
            </a:r>
          </a:p>
          <a:p>
            <a:endParaRPr lang="nl-NL" sz="2400" dirty="0" smtClean="0">
              <a:latin typeface="Avenir Book"/>
            </a:endParaRPr>
          </a:p>
        </p:txBody>
      </p:sp>
      <p:sp>
        <p:nvSpPr>
          <p:cNvPr id="9" name="Tijdelijke aanduiding voor tekst 3"/>
          <p:cNvSpPr>
            <a:spLocks noGrp="1"/>
          </p:cNvSpPr>
          <p:nvPr>
            <p:ph type="body" sz="quarter" idx="13"/>
          </p:nvPr>
        </p:nvSpPr>
        <p:spPr/>
        <p:txBody>
          <a:bodyPr/>
          <a:lstStyle/>
          <a:p>
            <a:r>
              <a:rPr lang="en-US" dirty="0" err="1"/>
              <a:t>Begeleiden</a:t>
            </a:r>
            <a:r>
              <a:rPr lang="en-US" dirty="0"/>
              <a:t> </a:t>
            </a:r>
            <a:r>
              <a:rPr lang="en-US" dirty="0" err="1"/>
              <a:t>voortplanting</a:t>
            </a:r>
            <a:endParaRPr lang="nl-NL" dirty="0"/>
          </a:p>
        </p:txBody>
      </p:sp>
    </p:spTree>
    <p:extLst>
      <p:ext uri="{BB962C8B-B14F-4D97-AF65-F5344CB8AC3E}">
        <p14:creationId xmlns:p14="http://schemas.microsoft.com/office/powerpoint/2010/main" val="1267396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err="1" smtClean="0"/>
              <a:t>Stellingen</a:t>
            </a:r>
            <a:endParaRPr lang="nl-NL" dirty="0"/>
          </a:p>
        </p:txBody>
      </p:sp>
      <p:sp>
        <p:nvSpPr>
          <p:cNvPr id="3" name="Tijdelijke aanduiding voor inhoud 2"/>
          <p:cNvSpPr>
            <a:spLocks noGrp="1"/>
          </p:cNvSpPr>
          <p:nvPr>
            <p:ph idx="1"/>
          </p:nvPr>
        </p:nvSpPr>
        <p:spPr>
          <a:xfrm>
            <a:off x="838200" y="1825625"/>
            <a:ext cx="10515600" cy="2775404"/>
          </a:xfrm>
        </p:spPr>
        <p:txBody>
          <a:bodyPr/>
          <a:lstStyle/>
          <a:p>
            <a:pPr marL="514350" indent="-514350">
              <a:buFont typeface="+mj-lt"/>
              <a:buAutoNum type="arabicPeriod"/>
            </a:pPr>
            <a:r>
              <a:rPr lang="nl-NL" dirty="0" smtClean="0"/>
              <a:t>Geslachtsrijp en </a:t>
            </a:r>
            <a:r>
              <a:rPr lang="nl-NL" dirty="0" err="1" smtClean="0"/>
              <a:t>fokrijp</a:t>
            </a:r>
            <a:r>
              <a:rPr lang="nl-NL" dirty="0" smtClean="0"/>
              <a:t> komt eigenlijk op hetzelfde neer.</a:t>
            </a:r>
          </a:p>
          <a:p>
            <a:pPr marL="514350" indent="-514350">
              <a:buFont typeface="+mj-lt"/>
              <a:buAutoNum type="arabicPeriod"/>
            </a:pPr>
            <a:r>
              <a:rPr lang="nl-NL" dirty="0" smtClean="0"/>
              <a:t>Als een dier geestelijk niet gezond is kan je niet dekken met het dier.</a:t>
            </a:r>
          </a:p>
          <a:p>
            <a:pPr marL="514350" indent="-514350">
              <a:buFont typeface="+mj-lt"/>
              <a:buAutoNum type="arabicPeriod"/>
            </a:pPr>
            <a:r>
              <a:rPr lang="nl-NL" dirty="0" smtClean="0"/>
              <a:t>Alle vogels zijn makkelijk te koppelen.</a:t>
            </a:r>
          </a:p>
          <a:p>
            <a:pPr marL="514350" indent="-514350">
              <a:buFont typeface="+mj-lt"/>
              <a:buAutoNum type="arabicPeriod"/>
            </a:pPr>
            <a:r>
              <a:rPr lang="nl-NL" dirty="0" smtClean="0"/>
              <a:t>KI kan bij veel dieren worden toegepast.</a:t>
            </a:r>
          </a:p>
        </p:txBody>
      </p:sp>
      <p:sp>
        <p:nvSpPr>
          <p:cNvPr id="4" name="Tijdelijke aanduiding voor tekst 3"/>
          <p:cNvSpPr>
            <a:spLocks noGrp="1"/>
          </p:cNvSpPr>
          <p:nvPr>
            <p:ph type="body" sz="quarter" idx="13"/>
          </p:nvPr>
        </p:nvSpPr>
        <p:spPr/>
        <p:txBody>
          <a:bodyPr/>
          <a:lstStyle/>
          <a:p>
            <a:r>
              <a:rPr lang="en-US" dirty="0" err="1"/>
              <a:t>Begeleiden</a:t>
            </a:r>
            <a:r>
              <a:rPr lang="en-US" dirty="0"/>
              <a:t> </a:t>
            </a:r>
            <a:r>
              <a:rPr lang="en-US" dirty="0" err="1"/>
              <a:t>voortplanting</a:t>
            </a:r>
            <a:endParaRPr lang="nl-NL" dirty="0"/>
          </a:p>
        </p:txBody>
      </p:sp>
      <p:sp>
        <p:nvSpPr>
          <p:cNvPr id="5" name="Tijdelijke aanduiding voor tekst 4"/>
          <p:cNvSpPr>
            <a:spLocks noGrp="1"/>
          </p:cNvSpPr>
          <p:nvPr>
            <p:ph type="body" sz="quarter" idx="14"/>
          </p:nvPr>
        </p:nvSpPr>
        <p:spPr/>
        <p:txBody>
          <a:bodyPr/>
          <a:lstStyle/>
          <a:p>
            <a:r>
              <a:rPr lang="en-US" dirty="0"/>
              <a:t>1. De </a:t>
            </a:r>
            <a:r>
              <a:rPr lang="en-US" dirty="0" err="1"/>
              <a:t>dekking</a:t>
            </a:r>
            <a:endParaRPr lang="nl-NL" dirty="0"/>
          </a:p>
        </p:txBody>
      </p:sp>
    </p:spTree>
    <p:extLst>
      <p:ext uri="{BB962C8B-B14F-4D97-AF65-F5344CB8AC3E}">
        <p14:creationId xmlns:p14="http://schemas.microsoft.com/office/powerpoint/2010/main" val="2108189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1. De </a:t>
            </a:r>
            <a:r>
              <a:rPr lang="en-US" dirty="0" err="1"/>
              <a:t>d</a:t>
            </a:r>
            <a:r>
              <a:rPr lang="en-US" dirty="0" err="1" smtClean="0"/>
              <a:t>ekking</a:t>
            </a:r>
            <a:endParaRPr lang="nl-NL" dirty="0"/>
          </a:p>
        </p:txBody>
      </p:sp>
      <p:sp>
        <p:nvSpPr>
          <p:cNvPr id="3" name="Tijdelijke aanduiding voor inhoud 2"/>
          <p:cNvSpPr>
            <a:spLocks noGrp="1"/>
          </p:cNvSpPr>
          <p:nvPr>
            <p:ph idx="1"/>
          </p:nvPr>
        </p:nvSpPr>
        <p:spPr/>
        <p:txBody>
          <a:bodyPr/>
          <a:lstStyle/>
          <a:p>
            <a:r>
              <a:rPr lang="nl-NL" dirty="0" smtClean="0"/>
              <a:t>Geslachtsrijp en </a:t>
            </a:r>
            <a:r>
              <a:rPr lang="nl-NL" dirty="0" err="1" smtClean="0"/>
              <a:t>fokrijp</a:t>
            </a:r>
            <a:endParaRPr lang="nl-NL" dirty="0" smtClean="0"/>
          </a:p>
          <a:p>
            <a:r>
              <a:rPr lang="nl-NL" dirty="0" smtClean="0"/>
              <a:t>Voorwaarden optimale dekking of paring</a:t>
            </a:r>
          </a:p>
          <a:p>
            <a:r>
              <a:rPr lang="nl-NL" dirty="0" smtClean="0"/>
              <a:t>Voortplanting kunstmatig beïnvloeden </a:t>
            </a:r>
          </a:p>
          <a:p>
            <a:r>
              <a:rPr lang="nl-NL" dirty="0" smtClean="0"/>
              <a:t>Fokbegeleiding bij verschillende dieren</a:t>
            </a:r>
          </a:p>
          <a:p>
            <a:r>
              <a:rPr lang="nl-NL" dirty="0" smtClean="0"/>
              <a:t>Begeleiding kweek bij verschillende dieren</a:t>
            </a:r>
          </a:p>
          <a:p>
            <a:r>
              <a:rPr lang="nl-NL" smtClean="0"/>
              <a:t>Kunstmatige voortplantingstechnieken</a:t>
            </a:r>
            <a:endParaRPr lang="en-US" dirty="0" smtClean="0"/>
          </a:p>
        </p:txBody>
      </p:sp>
      <p:sp>
        <p:nvSpPr>
          <p:cNvPr id="8" name="Tijdelijke aanduiding voor tekst 3"/>
          <p:cNvSpPr>
            <a:spLocks noGrp="1"/>
          </p:cNvSpPr>
          <p:nvPr>
            <p:ph type="body" sz="quarter" idx="13"/>
          </p:nvPr>
        </p:nvSpPr>
        <p:spPr>
          <a:xfrm>
            <a:off x="838200" y="6356350"/>
            <a:ext cx="2743200" cy="365125"/>
          </a:xfrm>
        </p:spPr>
        <p:txBody>
          <a:bodyPr/>
          <a:lstStyle/>
          <a:p>
            <a:r>
              <a:rPr lang="en-US" dirty="0" err="1" smtClean="0"/>
              <a:t>Begeleiden</a:t>
            </a:r>
            <a:r>
              <a:rPr lang="en-US" dirty="0" smtClean="0"/>
              <a:t> </a:t>
            </a:r>
            <a:r>
              <a:rPr lang="en-US" dirty="0" err="1" smtClean="0"/>
              <a:t>voortplanting</a:t>
            </a:r>
            <a:endParaRPr lang="nl-NL" dirty="0"/>
          </a:p>
        </p:txBody>
      </p:sp>
      <p:sp>
        <p:nvSpPr>
          <p:cNvPr id="9" name="Tijdelijke aanduiding voor tekst 4"/>
          <p:cNvSpPr>
            <a:spLocks noGrp="1"/>
          </p:cNvSpPr>
          <p:nvPr>
            <p:ph type="body" sz="quarter" idx="14"/>
          </p:nvPr>
        </p:nvSpPr>
        <p:spPr>
          <a:xfrm>
            <a:off x="8610600" y="6356350"/>
            <a:ext cx="2743200" cy="365125"/>
          </a:xfrm>
        </p:spPr>
        <p:txBody>
          <a:bodyPr/>
          <a:lstStyle/>
          <a:p>
            <a:r>
              <a:rPr lang="en-US" dirty="0" smtClean="0"/>
              <a:t>1. De </a:t>
            </a:r>
            <a:r>
              <a:rPr lang="en-US" dirty="0" err="1" smtClean="0"/>
              <a:t>dekking</a:t>
            </a:r>
            <a:endParaRPr lang="nl-NL" dirty="0"/>
          </a:p>
        </p:txBody>
      </p:sp>
    </p:spTree>
    <p:extLst>
      <p:ext uri="{BB962C8B-B14F-4D97-AF65-F5344CB8AC3E}">
        <p14:creationId xmlns:p14="http://schemas.microsoft.com/office/powerpoint/2010/main" val="839354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1.1 </a:t>
            </a:r>
            <a:r>
              <a:rPr lang="en-US" dirty="0" err="1" smtClean="0"/>
              <a:t>Oriëntatie</a:t>
            </a:r>
            <a:r>
              <a:rPr lang="en-US" dirty="0" smtClean="0"/>
              <a:t> </a:t>
            </a:r>
            <a:endParaRPr lang="nl-NL" dirty="0"/>
          </a:p>
        </p:txBody>
      </p:sp>
      <p:sp>
        <p:nvSpPr>
          <p:cNvPr id="3" name="Tijdelijke aanduiding voor inhoud 2"/>
          <p:cNvSpPr>
            <a:spLocks noGrp="1"/>
          </p:cNvSpPr>
          <p:nvPr>
            <p:ph idx="1"/>
          </p:nvPr>
        </p:nvSpPr>
        <p:spPr>
          <a:xfrm>
            <a:off x="838200" y="1825625"/>
            <a:ext cx="10515600" cy="1843405"/>
          </a:xfrm>
        </p:spPr>
        <p:txBody>
          <a:bodyPr/>
          <a:lstStyle/>
          <a:p>
            <a:r>
              <a:rPr lang="nl-NL" dirty="0" smtClean="0"/>
              <a:t>Ieder dier eigen ideale leefomstandigheden</a:t>
            </a:r>
          </a:p>
          <a:p>
            <a:r>
              <a:rPr lang="nl-NL" dirty="0" smtClean="0"/>
              <a:t>Omstandigheden voor de bereidheid tot paring</a:t>
            </a:r>
          </a:p>
          <a:p>
            <a:r>
              <a:rPr lang="nl-NL" dirty="0" smtClean="0"/>
              <a:t>Verdiepen in omstandigheden voor het te fokken dier</a:t>
            </a:r>
            <a:endParaRPr lang="nl-NL" dirty="0"/>
          </a:p>
        </p:txBody>
      </p:sp>
      <p:sp>
        <p:nvSpPr>
          <p:cNvPr id="4" name="Tijdelijke aanduiding voor tekst 3"/>
          <p:cNvSpPr>
            <a:spLocks noGrp="1"/>
          </p:cNvSpPr>
          <p:nvPr>
            <p:ph type="body" sz="quarter" idx="13"/>
          </p:nvPr>
        </p:nvSpPr>
        <p:spPr/>
        <p:txBody>
          <a:bodyPr/>
          <a:lstStyle/>
          <a:p>
            <a:r>
              <a:rPr lang="en-US" dirty="0" err="1"/>
              <a:t>Begeleiden</a:t>
            </a:r>
            <a:r>
              <a:rPr lang="en-US" dirty="0"/>
              <a:t> </a:t>
            </a:r>
            <a:r>
              <a:rPr lang="en-US" dirty="0" err="1"/>
              <a:t>voortplanting</a:t>
            </a:r>
            <a:endParaRPr lang="nl-NL" dirty="0"/>
          </a:p>
        </p:txBody>
      </p:sp>
      <p:sp>
        <p:nvSpPr>
          <p:cNvPr id="5" name="Tijdelijke aanduiding voor tekst 4"/>
          <p:cNvSpPr>
            <a:spLocks noGrp="1"/>
          </p:cNvSpPr>
          <p:nvPr>
            <p:ph type="body" sz="quarter" idx="14"/>
          </p:nvPr>
        </p:nvSpPr>
        <p:spPr/>
        <p:txBody>
          <a:bodyPr/>
          <a:lstStyle/>
          <a:p>
            <a:r>
              <a:rPr lang="en-US" dirty="0"/>
              <a:t>1. De </a:t>
            </a:r>
            <a:r>
              <a:rPr lang="en-US" dirty="0" err="1"/>
              <a:t>dekking</a:t>
            </a:r>
            <a:endParaRPr lang="nl-NL" dirty="0"/>
          </a:p>
        </p:txBody>
      </p:sp>
    </p:spTree>
    <p:extLst>
      <p:ext uri="{BB962C8B-B14F-4D97-AF65-F5344CB8AC3E}">
        <p14:creationId xmlns:p14="http://schemas.microsoft.com/office/powerpoint/2010/main" val="2933852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5141" y="686218"/>
            <a:ext cx="10515600" cy="1325563"/>
          </a:xfrm>
        </p:spPr>
        <p:txBody>
          <a:bodyPr/>
          <a:lstStyle/>
          <a:p>
            <a:r>
              <a:rPr lang="en-US" dirty="0" smtClean="0"/>
              <a:t>1.2 </a:t>
            </a:r>
            <a:r>
              <a:rPr lang="en-US" dirty="0" err="1" smtClean="0"/>
              <a:t>Geslachtsrijp</a:t>
            </a:r>
            <a:r>
              <a:rPr lang="en-US" dirty="0" smtClean="0"/>
              <a:t> </a:t>
            </a:r>
            <a:r>
              <a:rPr lang="en-US" dirty="0" err="1" smtClean="0"/>
              <a:t>en</a:t>
            </a:r>
            <a:r>
              <a:rPr lang="en-US" dirty="0" smtClean="0"/>
              <a:t> </a:t>
            </a:r>
            <a:r>
              <a:rPr lang="en-US" dirty="0" err="1" smtClean="0"/>
              <a:t>fokrijp</a:t>
            </a:r>
            <a:endParaRPr lang="nl-NL" dirty="0"/>
          </a:p>
        </p:txBody>
      </p:sp>
      <p:sp>
        <p:nvSpPr>
          <p:cNvPr id="3" name="Tijdelijke aanduiding voor inhoud 2"/>
          <p:cNvSpPr>
            <a:spLocks noGrp="1"/>
          </p:cNvSpPr>
          <p:nvPr>
            <p:ph idx="1"/>
          </p:nvPr>
        </p:nvSpPr>
        <p:spPr>
          <a:xfrm>
            <a:off x="838200" y="1565911"/>
            <a:ext cx="10515600" cy="4790440"/>
          </a:xfrm>
        </p:spPr>
        <p:txBody>
          <a:bodyPr>
            <a:normAutofit/>
          </a:bodyPr>
          <a:lstStyle/>
          <a:p>
            <a:pPr marL="0" indent="0">
              <a:buNone/>
            </a:pPr>
            <a:r>
              <a:rPr lang="nl-NL" b="1" dirty="0" smtClean="0"/>
              <a:t>Geslachtsrijp</a:t>
            </a:r>
          </a:p>
          <a:p>
            <a:r>
              <a:rPr lang="nl-NL" dirty="0" smtClean="0"/>
              <a:t>Vrouwtje relatief vroeg in haar ontwikkeling</a:t>
            </a:r>
          </a:p>
          <a:p>
            <a:r>
              <a:rPr lang="nl-NL" dirty="0" smtClean="0"/>
              <a:t>Te vroeg dekken geeft diverse problemen</a:t>
            </a:r>
          </a:p>
          <a:p>
            <a:pPr marL="0" indent="0">
              <a:buNone/>
            </a:pPr>
            <a:r>
              <a:rPr lang="nl-NL" b="1" dirty="0" err="1" smtClean="0"/>
              <a:t>Fokrijp</a:t>
            </a:r>
            <a:endParaRPr lang="nl-NL" b="1" dirty="0" smtClean="0"/>
          </a:p>
          <a:p>
            <a:r>
              <a:rPr lang="nl-NL" dirty="0" smtClean="0"/>
              <a:t>Mannetje eerder </a:t>
            </a:r>
            <a:r>
              <a:rPr lang="nl-NL" dirty="0" err="1" smtClean="0"/>
              <a:t>fokrijp</a:t>
            </a:r>
            <a:r>
              <a:rPr lang="nl-NL" dirty="0" smtClean="0"/>
              <a:t> dan vrouwtje</a:t>
            </a:r>
          </a:p>
          <a:p>
            <a:r>
              <a:rPr lang="nl-NL" dirty="0" smtClean="0"/>
              <a:t>Kweekleeftijd verschilt per diersoort</a:t>
            </a:r>
          </a:p>
          <a:p>
            <a:pPr marL="0" indent="0">
              <a:buNone/>
            </a:pPr>
            <a:r>
              <a:rPr lang="nl-NL" b="1" dirty="0" smtClean="0"/>
              <a:t>Keuze ouderdier</a:t>
            </a:r>
          </a:p>
          <a:p>
            <a:r>
              <a:rPr lang="nl-NL" dirty="0" smtClean="0"/>
              <a:t>Fokken met gezonde dieren</a:t>
            </a:r>
          </a:p>
          <a:p>
            <a:r>
              <a:rPr lang="nl-NL" dirty="0" smtClean="0"/>
              <a:t>Hondenfokkerij duurzaam fokbeleid</a:t>
            </a:r>
            <a:endParaRPr lang="nl-NL" dirty="0"/>
          </a:p>
          <a:p>
            <a:pPr marL="0" indent="0">
              <a:buNone/>
            </a:pPr>
            <a:endParaRPr lang="nl-NL" b="1" dirty="0" smtClean="0"/>
          </a:p>
          <a:p>
            <a:endParaRPr lang="nl-NL" dirty="0"/>
          </a:p>
        </p:txBody>
      </p:sp>
      <p:sp>
        <p:nvSpPr>
          <p:cNvPr id="4" name="Tijdelijke aanduiding voor tekst 3"/>
          <p:cNvSpPr>
            <a:spLocks noGrp="1"/>
          </p:cNvSpPr>
          <p:nvPr>
            <p:ph type="body" sz="quarter" idx="13"/>
          </p:nvPr>
        </p:nvSpPr>
        <p:spPr/>
        <p:txBody>
          <a:bodyPr/>
          <a:lstStyle/>
          <a:p>
            <a:r>
              <a:rPr lang="en-US" dirty="0" err="1"/>
              <a:t>Begeleiden</a:t>
            </a:r>
            <a:r>
              <a:rPr lang="en-US" dirty="0"/>
              <a:t> </a:t>
            </a:r>
            <a:r>
              <a:rPr lang="en-US" dirty="0" err="1"/>
              <a:t>voortplanting</a:t>
            </a:r>
            <a:endParaRPr lang="nl-NL" dirty="0"/>
          </a:p>
        </p:txBody>
      </p:sp>
      <p:sp>
        <p:nvSpPr>
          <p:cNvPr id="5" name="Tijdelijke aanduiding voor tekst 4"/>
          <p:cNvSpPr>
            <a:spLocks noGrp="1"/>
          </p:cNvSpPr>
          <p:nvPr>
            <p:ph type="body" sz="quarter" idx="14"/>
          </p:nvPr>
        </p:nvSpPr>
        <p:spPr/>
        <p:txBody>
          <a:bodyPr/>
          <a:lstStyle/>
          <a:p>
            <a:r>
              <a:rPr lang="en-US" dirty="0"/>
              <a:t>1. De </a:t>
            </a:r>
            <a:r>
              <a:rPr lang="en-US" dirty="0" err="1"/>
              <a:t>dekking</a:t>
            </a:r>
            <a:endParaRPr lang="nl-NL" dirty="0"/>
          </a:p>
        </p:txBody>
      </p:sp>
      <p:sp>
        <p:nvSpPr>
          <p:cNvPr id="8" name="Tekstvak 7"/>
          <p:cNvSpPr txBox="1"/>
          <p:nvPr/>
        </p:nvSpPr>
        <p:spPr>
          <a:xfrm>
            <a:off x="838200" y="2042072"/>
            <a:ext cx="7623810" cy="523220"/>
          </a:xfrm>
          <a:prstGeom prst="rect">
            <a:avLst/>
          </a:prstGeom>
          <a:noFill/>
        </p:spPr>
        <p:txBody>
          <a:bodyPr wrap="square" rtlCol="0">
            <a:spAutoFit/>
          </a:bodyPr>
          <a:lstStyle/>
          <a:p>
            <a:r>
              <a:rPr lang="nl-NL" sz="2800" dirty="0" smtClean="0">
                <a:solidFill>
                  <a:srgbClr val="1F9BDE"/>
                </a:solidFill>
                <a:latin typeface="Avenir Book"/>
              </a:rPr>
              <a:t>‘Als een dier in staat is tot voortplanting’</a:t>
            </a:r>
          </a:p>
        </p:txBody>
      </p:sp>
      <p:sp>
        <p:nvSpPr>
          <p:cNvPr id="9" name="Tekstvak 8"/>
          <p:cNvSpPr txBox="1"/>
          <p:nvPr/>
        </p:nvSpPr>
        <p:spPr>
          <a:xfrm>
            <a:off x="838200" y="3500299"/>
            <a:ext cx="7623810" cy="523220"/>
          </a:xfrm>
          <a:prstGeom prst="rect">
            <a:avLst/>
          </a:prstGeom>
          <a:noFill/>
        </p:spPr>
        <p:txBody>
          <a:bodyPr wrap="square" rtlCol="0">
            <a:spAutoFit/>
          </a:bodyPr>
          <a:lstStyle/>
          <a:p>
            <a:r>
              <a:rPr lang="nl-NL" sz="2800" dirty="0" smtClean="0">
                <a:solidFill>
                  <a:srgbClr val="1F9BDE"/>
                </a:solidFill>
                <a:latin typeface="Avenir Book"/>
              </a:rPr>
              <a:t>‘Dekken als het vrouwtje volgroeid is’</a:t>
            </a:r>
          </a:p>
        </p:txBody>
      </p:sp>
    </p:spTree>
    <p:extLst>
      <p:ext uri="{BB962C8B-B14F-4D97-AF65-F5344CB8AC3E}">
        <p14:creationId xmlns:p14="http://schemas.microsoft.com/office/powerpoint/2010/main" val="99913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9">
                                            <p:txEl>
                                              <p:pRg st="0" end="0"/>
                                            </p:txEl>
                                          </p:spTgt>
                                        </p:tgtEl>
                                        <p:attrNameLst>
                                          <p:attrName>style.visibility</p:attrName>
                                        </p:attrNameLst>
                                      </p:cBhvr>
                                      <p:to>
                                        <p:strVal val="hidden"/>
                                      </p:to>
                                    </p:set>
                                  </p:childTnLst>
                                </p:cTn>
                              </p:par>
                              <p:par>
                                <p:cTn id="33" presetID="1" presetClass="entr" presetSubtype="0"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31520" y="365125"/>
            <a:ext cx="10847686" cy="1325563"/>
          </a:xfrm>
        </p:spPr>
        <p:txBody>
          <a:bodyPr>
            <a:normAutofit/>
          </a:bodyPr>
          <a:lstStyle/>
          <a:p>
            <a:r>
              <a:rPr lang="en-US" sz="3600" dirty="0" smtClean="0"/>
              <a:t>1.3 </a:t>
            </a:r>
            <a:r>
              <a:rPr lang="en-US" sz="3600" dirty="0" err="1" smtClean="0"/>
              <a:t>Voorwaarden</a:t>
            </a:r>
            <a:r>
              <a:rPr lang="en-US" sz="3600" dirty="0" smtClean="0"/>
              <a:t> </a:t>
            </a:r>
            <a:r>
              <a:rPr lang="en-US" sz="3600" dirty="0" err="1" smtClean="0"/>
              <a:t>voor</a:t>
            </a:r>
            <a:r>
              <a:rPr lang="en-US" sz="3600" dirty="0" smtClean="0"/>
              <a:t> </a:t>
            </a:r>
            <a:r>
              <a:rPr lang="en-US" sz="3600" dirty="0" err="1" smtClean="0"/>
              <a:t>een</a:t>
            </a:r>
            <a:r>
              <a:rPr lang="en-US" sz="3600" dirty="0" smtClean="0"/>
              <a:t> </a:t>
            </a:r>
            <a:br>
              <a:rPr lang="en-US" sz="3600" dirty="0" smtClean="0"/>
            </a:br>
            <a:r>
              <a:rPr lang="en-US" sz="3600" dirty="0" smtClean="0"/>
              <a:t>optimal </a:t>
            </a:r>
            <a:r>
              <a:rPr lang="en-US" sz="3600" dirty="0" err="1" smtClean="0"/>
              <a:t>dekking</a:t>
            </a:r>
            <a:r>
              <a:rPr lang="en-US" sz="3600" dirty="0" smtClean="0"/>
              <a:t> </a:t>
            </a:r>
            <a:r>
              <a:rPr lang="en-US" sz="3600" dirty="0"/>
              <a:t>of paring </a:t>
            </a:r>
            <a:endParaRPr lang="nl-NL" sz="3600" dirty="0"/>
          </a:p>
        </p:txBody>
      </p:sp>
      <p:sp>
        <p:nvSpPr>
          <p:cNvPr id="3" name="Tijdelijke aanduiding voor inhoud 2"/>
          <p:cNvSpPr>
            <a:spLocks noGrp="1"/>
          </p:cNvSpPr>
          <p:nvPr>
            <p:ph idx="1"/>
          </p:nvPr>
        </p:nvSpPr>
        <p:spPr>
          <a:xfrm>
            <a:off x="838200" y="2307771"/>
            <a:ext cx="10515600" cy="3869192"/>
          </a:xfrm>
        </p:spPr>
        <p:txBody>
          <a:bodyPr>
            <a:normAutofit/>
          </a:bodyPr>
          <a:lstStyle/>
          <a:p>
            <a:r>
              <a:rPr lang="nl-NL" dirty="0" smtClean="0"/>
              <a:t>Dier lichamelijk en geestelijk gezond </a:t>
            </a:r>
            <a:r>
              <a:rPr lang="nl-NL" dirty="0" smtClean="0">
                <a:sym typeface="Wingdings" panose="05000000000000000000" pitchFamily="2" charset="2"/>
              </a:rPr>
              <a:t> zo niet dan:</a:t>
            </a:r>
            <a:endParaRPr lang="nl-NL" dirty="0" smtClean="0"/>
          </a:p>
          <a:p>
            <a:pPr lvl="1" indent="-423863">
              <a:buFont typeface="Wingdings" panose="05000000000000000000" pitchFamily="2" charset="2"/>
              <a:buChar char="ü"/>
            </a:pPr>
            <a:r>
              <a:rPr lang="nl-NL" dirty="0" smtClean="0"/>
              <a:t>Problemen rondom de dekking, de dracht en de geboorte </a:t>
            </a:r>
          </a:p>
          <a:p>
            <a:r>
              <a:rPr lang="nl-NL" dirty="0" smtClean="0"/>
              <a:t>Inrichten van de omgeving</a:t>
            </a:r>
          </a:p>
          <a:p>
            <a:pPr lvl="1" indent="-423863">
              <a:buFont typeface="Wingdings" panose="05000000000000000000" pitchFamily="2" charset="2"/>
              <a:buChar char="ü"/>
            </a:pPr>
            <a:r>
              <a:rPr lang="nl-NL" dirty="0" smtClean="0"/>
              <a:t>Afstemmen op soort dier b.v. kuddedieren</a:t>
            </a:r>
          </a:p>
          <a:p>
            <a:pPr lvl="1" indent="-423863">
              <a:buFont typeface="Wingdings" panose="05000000000000000000" pitchFamily="2" charset="2"/>
              <a:buChar char="ü"/>
            </a:pPr>
            <a:r>
              <a:rPr lang="nl-NL" dirty="0" smtClean="0"/>
              <a:t>Beste klimatologische omstandigheden</a:t>
            </a:r>
          </a:p>
          <a:p>
            <a:pPr lvl="1" indent="-423863">
              <a:buFont typeface="Wingdings" panose="05000000000000000000" pitchFamily="2" charset="2"/>
              <a:buChar char="ü"/>
            </a:pPr>
            <a:r>
              <a:rPr lang="nl-NL" dirty="0" smtClean="0"/>
              <a:t>Type huisvesting en inrichting</a:t>
            </a:r>
          </a:p>
          <a:p>
            <a:pPr lvl="1" indent="-423863">
              <a:buFont typeface="Wingdings" panose="05000000000000000000" pitchFamily="2" charset="2"/>
              <a:buChar char="ü"/>
            </a:pPr>
            <a:r>
              <a:rPr lang="nl-NL" dirty="0" smtClean="0"/>
              <a:t>Schuilmogelijkheden</a:t>
            </a:r>
          </a:p>
          <a:p>
            <a:pPr lvl="1" indent="-423863">
              <a:buFont typeface="Wingdings" panose="05000000000000000000" pitchFamily="2" charset="2"/>
              <a:buChar char="ü"/>
            </a:pPr>
            <a:r>
              <a:rPr lang="nl-NL" dirty="0" smtClean="0"/>
              <a:t>Nestgelegenheid/ nestmateriaal</a:t>
            </a:r>
          </a:p>
          <a:p>
            <a:pPr marL="0" indent="0">
              <a:buNone/>
            </a:pPr>
            <a:endParaRPr lang="nl-NL" dirty="0" smtClean="0"/>
          </a:p>
          <a:p>
            <a:pPr marL="0" indent="0">
              <a:buNone/>
            </a:pPr>
            <a:endParaRPr lang="nl-NL" dirty="0" smtClean="0"/>
          </a:p>
        </p:txBody>
      </p:sp>
      <p:sp>
        <p:nvSpPr>
          <p:cNvPr id="4" name="Tijdelijke aanduiding voor tekst 3"/>
          <p:cNvSpPr>
            <a:spLocks noGrp="1"/>
          </p:cNvSpPr>
          <p:nvPr>
            <p:ph type="body" sz="quarter" idx="13"/>
          </p:nvPr>
        </p:nvSpPr>
        <p:spPr/>
        <p:txBody>
          <a:bodyPr/>
          <a:lstStyle/>
          <a:p>
            <a:r>
              <a:rPr lang="en-US" dirty="0" err="1"/>
              <a:t>Begeleiden</a:t>
            </a:r>
            <a:r>
              <a:rPr lang="en-US" dirty="0"/>
              <a:t> </a:t>
            </a:r>
            <a:r>
              <a:rPr lang="en-US" dirty="0" err="1"/>
              <a:t>voortplanting</a:t>
            </a:r>
            <a:endParaRPr lang="nl-NL" dirty="0"/>
          </a:p>
        </p:txBody>
      </p:sp>
      <p:sp>
        <p:nvSpPr>
          <p:cNvPr id="5" name="Tijdelijke aanduiding voor tekst 4"/>
          <p:cNvSpPr>
            <a:spLocks noGrp="1"/>
          </p:cNvSpPr>
          <p:nvPr>
            <p:ph type="body" sz="quarter" idx="14"/>
          </p:nvPr>
        </p:nvSpPr>
        <p:spPr/>
        <p:txBody>
          <a:bodyPr/>
          <a:lstStyle/>
          <a:p>
            <a:r>
              <a:rPr lang="en-US" dirty="0"/>
              <a:t>1. De </a:t>
            </a:r>
            <a:r>
              <a:rPr lang="en-US" dirty="0" err="1"/>
              <a:t>dekking</a:t>
            </a:r>
            <a:endParaRPr lang="nl-NL" dirty="0"/>
          </a:p>
        </p:txBody>
      </p:sp>
    </p:spTree>
    <p:extLst>
      <p:ext uri="{BB962C8B-B14F-4D97-AF65-F5344CB8AC3E}">
        <p14:creationId xmlns:p14="http://schemas.microsoft.com/office/powerpoint/2010/main" val="3238267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31520" y="365125"/>
            <a:ext cx="10847686" cy="1057275"/>
          </a:xfrm>
        </p:spPr>
        <p:txBody>
          <a:bodyPr>
            <a:normAutofit fontScale="90000"/>
          </a:bodyPr>
          <a:lstStyle/>
          <a:p>
            <a:r>
              <a:rPr lang="en-US" sz="3600" dirty="0" smtClean="0"/>
              <a:t>1.3 </a:t>
            </a:r>
            <a:r>
              <a:rPr lang="en-US" sz="3600" dirty="0" err="1" smtClean="0"/>
              <a:t>Voorwaarden</a:t>
            </a:r>
            <a:r>
              <a:rPr lang="en-US" sz="3600" dirty="0" smtClean="0"/>
              <a:t> </a:t>
            </a:r>
            <a:r>
              <a:rPr lang="en-US" sz="3600" dirty="0" err="1" smtClean="0"/>
              <a:t>voor</a:t>
            </a:r>
            <a:r>
              <a:rPr lang="en-US" sz="3600" dirty="0" smtClean="0"/>
              <a:t> </a:t>
            </a:r>
            <a:r>
              <a:rPr lang="en-US" sz="3600" dirty="0" err="1" smtClean="0"/>
              <a:t>een</a:t>
            </a:r>
            <a:r>
              <a:rPr lang="en-US" sz="3600" dirty="0" smtClean="0"/>
              <a:t> </a:t>
            </a:r>
            <a:br>
              <a:rPr lang="en-US" sz="3600" dirty="0" smtClean="0"/>
            </a:br>
            <a:r>
              <a:rPr lang="en-US" sz="3600" dirty="0" err="1" smtClean="0"/>
              <a:t>optim</a:t>
            </a:r>
            <a:r>
              <a:rPr lang="en-US" sz="3600" dirty="0" smtClean="0"/>
              <a:t> </a:t>
            </a:r>
            <a:r>
              <a:rPr lang="en-US" sz="3600" dirty="0" err="1" smtClean="0"/>
              <a:t>dekking</a:t>
            </a:r>
            <a:r>
              <a:rPr lang="en-US" sz="3600" dirty="0" smtClean="0"/>
              <a:t> </a:t>
            </a:r>
            <a:r>
              <a:rPr lang="en-US" sz="3600" dirty="0"/>
              <a:t>of paring </a:t>
            </a:r>
            <a:endParaRPr lang="nl-NL" sz="3600" dirty="0"/>
          </a:p>
        </p:txBody>
      </p:sp>
      <p:sp>
        <p:nvSpPr>
          <p:cNvPr id="3" name="Tijdelijke aanduiding voor inhoud 2"/>
          <p:cNvSpPr>
            <a:spLocks noGrp="1"/>
          </p:cNvSpPr>
          <p:nvPr>
            <p:ph idx="1"/>
          </p:nvPr>
        </p:nvSpPr>
        <p:spPr>
          <a:xfrm>
            <a:off x="838200" y="1825624"/>
            <a:ext cx="10515600" cy="4530725"/>
          </a:xfrm>
        </p:spPr>
        <p:txBody>
          <a:bodyPr>
            <a:normAutofit/>
          </a:bodyPr>
          <a:lstStyle/>
          <a:p>
            <a:r>
              <a:rPr lang="nl-NL" dirty="0" smtClean="0"/>
              <a:t>Preventieve gezondheidszorg</a:t>
            </a:r>
          </a:p>
          <a:p>
            <a:pPr lvl="1">
              <a:buFont typeface="Arial" panose="020B0604020202020204" pitchFamily="34" charset="0"/>
              <a:buChar char="•"/>
            </a:pPr>
            <a:r>
              <a:rPr lang="nl-NL" dirty="0" smtClean="0"/>
              <a:t>Hygiënisch werken </a:t>
            </a:r>
          </a:p>
          <a:p>
            <a:pPr lvl="1">
              <a:buFont typeface="Arial" panose="020B0604020202020204" pitchFamily="34" charset="0"/>
              <a:buChar char="•"/>
            </a:pPr>
            <a:r>
              <a:rPr lang="nl-NL" dirty="0" smtClean="0"/>
              <a:t>Vaccinatie volgens vaccinatieschema</a:t>
            </a:r>
          </a:p>
          <a:p>
            <a:pPr lvl="1">
              <a:buFont typeface="Arial" panose="020B0604020202020204" pitchFamily="34" charset="0"/>
              <a:buChar char="•"/>
            </a:pPr>
            <a:r>
              <a:rPr lang="nl-NL" dirty="0" smtClean="0"/>
              <a:t>Beschermen tegen </a:t>
            </a:r>
            <a:r>
              <a:rPr lang="nl-NL" dirty="0" err="1" smtClean="0"/>
              <a:t>ecto</a:t>
            </a:r>
            <a:r>
              <a:rPr lang="nl-NL" dirty="0" smtClean="0"/>
              <a:t>- of endoparasieten</a:t>
            </a:r>
          </a:p>
          <a:p>
            <a:r>
              <a:rPr lang="nl-NL" dirty="0" smtClean="0"/>
              <a:t>Verzorging</a:t>
            </a:r>
          </a:p>
          <a:p>
            <a:pPr lvl="1">
              <a:buFont typeface="Arial" panose="020B0604020202020204" pitchFamily="34" charset="0"/>
              <a:buChar char="•"/>
            </a:pPr>
            <a:r>
              <a:rPr lang="nl-NL" dirty="0" smtClean="0"/>
              <a:t>Sommige dieren aanvullende verzorgingsmaatregelen</a:t>
            </a:r>
          </a:p>
          <a:p>
            <a:pPr lvl="1">
              <a:buFont typeface="Arial" panose="020B0604020202020204" pitchFamily="34" charset="0"/>
              <a:buChar char="•"/>
            </a:pPr>
            <a:r>
              <a:rPr lang="nl-NL" dirty="0" smtClean="0"/>
              <a:t>Scheren, </a:t>
            </a:r>
            <a:r>
              <a:rPr lang="nl-NL" dirty="0"/>
              <a:t>v</a:t>
            </a:r>
            <a:r>
              <a:rPr lang="nl-NL" dirty="0" smtClean="0"/>
              <a:t>oorkom stress</a:t>
            </a:r>
          </a:p>
          <a:p>
            <a:pPr lvl="1">
              <a:buFont typeface="Arial" panose="020B0604020202020204" pitchFamily="34" charset="0"/>
              <a:buChar char="•"/>
            </a:pPr>
            <a:r>
              <a:rPr lang="nl-NL" dirty="0" smtClean="0"/>
              <a:t>Klauwverzorging</a:t>
            </a:r>
          </a:p>
          <a:p>
            <a:pPr lvl="1">
              <a:buFont typeface="Arial" panose="020B0604020202020204" pitchFamily="34" charset="0"/>
              <a:buChar char="•"/>
            </a:pPr>
            <a:r>
              <a:rPr lang="nl-NL" dirty="0" smtClean="0"/>
              <a:t>Veren wegknippen rondom de cloaca</a:t>
            </a:r>
          </a:p>
          <a:p>
            <a:pPr lvl="1">
              <a:buFont typeface="Arial" panose="020B0604020202020204" pitchFamily="34" charset="0"/>
              <a:buChar char="•"/>
            </a:pPr>
            <a:r>
              <a:rPr lang="nl-NL" dirty="0" smtClean="0"/>
              <a:t>Terrarium dagelijks sproeien</a:t>
            </a:r>
          </a:p>
          <a:p>
            <a:pPr lvl="1">
              <a:buFont typeface="Arial" panose="020B0604020202020204" pitchFamily="34" charset="0"/>
              <a:buChar char="•"/>
            </a:pPr>
            <a:r>
              <a:rPr lang="nl-NL" dirty="0" smtClean="0"/>
              <a:t>Vissen wekelijks een derde water verversen</a:t>
            </a:r>
          </a:p>
          <a:p>
            <a:pPr marL="0" indent="0">
              <a:buNone/>
            </a:pPr>
            <a:endParaRPr lang="nl-NL" dirty="0" smtClean="0"/>
          </a:p>
          <a:p>
            <a:pPr marL="0" indent="0">
              <a:buNone/>
            </a:pPr>
            <a:endParaRPr lang="nl-NL" dirty="0" smtClean="0"/>
          </a:p>
        </p:txBody>
      </p:sp>
      <p:sp>
        <p:nvSpPr>
          <p:cNvPr id="4" name="Tijdelijke aanduiding voor tekst 3"/>
          <p:cNvSpPr>
            <a:spLocks noGrp="1"/>
          </p:cNvSpPr>
          <p:nvPr>
            <p:ph type="body" sz="quarter" idx="13"/>
          </p:nvPr>
        </p:nvSpPr>
        <p:spPr/>
        <p:txBody>
          <a:bodyPr/>
          <a:lstStyle/>
          <a:p>
            <a:r>
              <a:rPr lang="en-US" dirty="0" err="1"/>
              <a:t>Begeleiden</a:t>
            </a:r>
            <a:r>
              <a:rPr lang="en-US" dirty="0"/>
              <a:t> </a:t>
            </a:r>
            <a:r>
              <a:rPr lang="en-US" dirty="0" err="1"/>
              <a:t>voortplanting</a:t>
            </a:r>
            <a:endParaRPr lang="nl-NL" dirty="0"/>
          </a:p>
        </p:txBody>
      </p:sp>
      <p:sp>
        <p:nvSpPr>
          <p:cNvPr id="5" name="Tijdelijke aanduiding voor tekst 4"/>
          <p:cNvSpPr>
            <a:spLocks noGrp="1"/>
          </p:cNvSpPr>
          <p:nvPr>
            <p:ph type="body" sz="quarter" idx="14"/>
          </p:nvPr>
        </p:nvSpPr>
        <p:spPr/>
        <p:txBody>
          <a:bodyPr/>
          <a:lstStyle/>
          <a:p>
            <a:r>
              <a:rPr lang="en-US" dirty="0"/>
              <a:t>1. De </a:t>
            </a:r>
            <a:r>
              <a:rPr lang="en-US" dirty="0" err="1"/>
              <a:t>dekking</a:t>
            </a:r>
            <a:endParaRPr lang="nl-NL" dirty="0"/>
          </a:p>
        </p:txBody>
      </p:sp>
    </p:spTree>
    <p:extLst>
      <p:ext uri="{BB962C8B-B14F-4D97-AF65-F5344CB8AC3E}">
        <p14:creationId xmlns:p14="http://schemas.microsoft.com/office/powerpoint/2010/main" val="2058591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66057" y="365125"/>
            <a:ext cx="11013149" cy="1325563"/>
          </a:xfrm>
        </p:spPr>
        <p:txBody>
          <a:bodyPr>
            <a:normAutofit/>
          </a:bodyPr>
          <a:lstStyle/>
          <a:p>
            <a:r>
              <a:rPr lang="en-US" sz="3600" dirty="0" smtClean="0"/>
              <a:t>1.3 </a:t>
            </a:r>
            <a:r>
              <a:rPr lang="en-US" sz="3600" dirty="0" err="1" smtClean="0"/>
              <a:t>Voorwaarden</a:t>
            </a:r>
            <a:r>
              <a:rPr lang="en-US" sz="3600" dirty="0" smtClean="0"/>
              <a:t> </a:t>
            </a:r>
            <a:r>
              <a:rPr lang="en-US" sz="3600" dirty="0" err="1" smtClean="0"/>
              <a:t>voor</a:t>
            </a:r>
            <a:r>
              <a:rPr lang="en-US" sz="3600" dirty="0" smtClean="0"/>
              <a:t> </a:t>
            </a:r>
            <a:r>
              <a:rPr lang="en-US" sz="3600" dirty="0" err="1" smtClean="0"/>
              <a:t>een</a:t>
            </a:r>
            <a:r>
              <a:rPr lang="en-US" sz="3600" dirty="0" smtClean="0"/>
              <a:t> </a:t>
            </a:r>
            <a:br>
              <a:rPr lang="en-US" sz="3600" dirty="0" smtClean="0"/>
            </a:br>
            <a:r>
              <a:rPr lang="en-US" sz="3600" dirty="0" err="1" smtClean="0"/>
              <a:t>optimale</a:t>
            </a:r>
            <a:r>
              <a:rPr lang="en-US" sz="3600" dirty="0" smtClean="0"/>
              <a:t> </a:t>
            </a:r>
            <a:r>
              <a:rPr lang="en-US" sz="3600" dirty="0" err="1" smtClean="0"/>
              <a:t>dekking</a:t>
            </a:r>
            <a:r>
              <a:rPr lang="en-US" sz="3600" dirty="0" smtClean="0"/>
              <a:t> </a:t>
            </a:r>
            <a:r>
              <a:rPr lang="en-US" sz="3600" dirty="0"/>
              <a:t>of paring </a:t>
            </a:r>
            <a:endParaRPr lang="nl-NL" sz="3600" dirty="0"/>
          </a:p>
        </p:txBody>
      </p:sp>
      <p:sp>
        <p:nvSpPr>
          <p:cNvPr id="3" name="Tijdelijke aanduiding voor inhoud 2"/>
          <p:cNvSpPr>
            <a:spLocks noGrp="1"/>
          </p:cNvSpPr>
          <p:nvPr>
            <p:ph idx="1"/>
          </p:nvPr>
        </p:nvSpPr>
        <p:spPr>
          <a:xfrm>
            <a:off x="838200" y="1825624"/>
            <a:ext cx="10515600" cy="4530725"/>
          </a:xfrm>
        </p:spPr>
        <p:txBody>
          <a:bodyPr>
            <a:normAutofit/>
          </a:bodyPr>
          <a:lstStyle/>
          <a:p>
            <a:r>
              <a:rPr lang="nl-NL" dirty="0" smtClean="0"/>
              <a:t>Voeding</a:t>
            </a:r>
          </a:p>
          <a:p>
            <a:pPr marL="711200" lvl="1" indent="-449263">
              <a:buFont typeface="Wingdings" panose="05000000000000000000" pitchFamily="2" charset="2"/>
              <a:buChar char="ü"/>
            </a:pPr>
            <a:r>
              <a:rPr lang="nl-NL" dirty="0" smtClean="0"/>
              <a:t>Productie hormonen en organen van deze hormonen</a:t>
            </a:r>
          </a:p>
          <a:p>
            <a:pPr marL="711200" lvl="1" indent="-449263">
              <a:buFont typeface="Wingdings" panose="05000000000000000000" pitchFamily="2" charset="2"/>
              <a:buChar char="ü"/>
            </a:pPr>
            <a:r>
              <a:rPr lang="nl-NL" dirty="0" smtClean="0"/>
              <a:t>Vroegrijpheid (dier vroeg vruchtbaar)</a:t>
            </a:r>
          </a:p>
          <a:p>
            <a:pPr marL="711200" lvl="1" indent="-449263">
              <a:buFont typeface="Wingdings" panose="05000000000000000000" pitchFamily="2" charset="2"/>
              <a:buChar char="ü"/>
            </a:pPr>
            <a:r>
              <a:rPr lang="nl-NL" dirty="0" smtClean="0"/>
              <a:t>Bronstverschijnselen duidelijker vertonen</a:t>
            </a:r>
          </a:p>
          <a:p>
            <a:pPr marL="711200" lvl="1" indent="-449263">
              <a:buFont typeface="Wingdings" panose="05000000000000000000" pitchFamily="2" charset="2"/>
              <a:buChar char="ü"/>
            </a:pPr>
            <a:r>
              <a:rPr lang="nl-NL" dirty="0" smtClean="0"/>
              <a:t>Energiearme voeding (eierstokken minder actief)</a:t>
            </a:r>
          </a:p>
          <a:p>
            <a:pPr marL="711200" lvl="1" indent="-449263">
              <a:buFont typeface="Wingdings" panose="05000000000000000000" pitchFamily="2" charset="2"/>
              <a:buChar char="ü"/>
            </a:pPr>
            <a:r>
              <a:rPr lang="nl-NL" dirty="0" smtClean="0"/>
              <a:t>Te veel voeding (overgewicht)</a:t>
            </a:r>
          </a:p>
          <a:p>
            <a:pPr marL="711200" lvl="1" indent="-449263">
              <a:buFont typeface="Wingdings" panose="05000000000000000000" pitchFamily="2" charset="2"/>
              <a:buChar char="ü"/>
            </a:pPr>
            <a:r>
              <a:rPr lang="nl-NL" dirty="0" smtClean="0"/>
              <a:t>Vogels kwaliteit broedei</a:t>
            </a:r>
          </a:p>
          <a:p>
            <a:pPr marL="711200" lvl="1" indent="-449263">
              <a:buFont typeface="Wingdings" panose="05000000000000000000" pitchFamily="2" charset="2"/>
              <a:buChar char="ü"/>
            </a:pPr>
            <a:r>
              <a:rPr lang="nl-NL" dirty="0" smtClean="0"/>
              <a:t>Terrariumdieren Vitamine E</a:t>
            </a:r>
          </a:p>
          <a:p>
            <a:pPr marL="711200" lvl="1" indent="-449263">
              <a:buFont typeface="Wingdings" panose="05000000000000000000" pitchFamily="2" charset="2"/>
              <a:buChar char="ü"/>
            </a:pPr>
            <a:r>
              <a:rPr lang="nl-NL" dirty="0" smtClean="0"/>
              <a:t>Vissen speciaal voer</a:t>
            </a:r>
          </a:p>
          <a:p>
            <a:pPr marL="0" indent="0">
              <a:buNone/>
            </a:pPr>
            <a:endParaRPr lang="nl-NL" dirty="0" smtClean="0"/>
          </a:p>
        </p:txBody>
      </p:sp>
      <p:sp>
        <p:nvSpPr>
          <p:cNvPr id="4" name="Tijdelijke aanduiding voor tekst 3"/>
          <p:cNvSpPr>
            <a:spLocks noGrp="1"/>
          </p:cNvSpPr>
          <p:nvPr>
            <p:ph type="body" sz="quarter" idx="13"/>
          </p:nvPr>
        </p:nvSpPr>
        <p:spPr/>
        <p:txBody>
          <a:bodyPr/>
          <a:lstStyle/>
          <a:p>
            <a:r>
              <a:rPr lang="en-US" dirty="0" err="1"/>
              <a:t>Begeleiden</a:t>
            </a:r>
            <a:r>
              <a:rPr lang="en-US" dirty="0"/>
              <a:t> </a:t>
            </a:r>
            <a:r>
              <a:rPr lang="en-US" dirty="0" err="1"/>
              <a:t>voortplanting</a:t>
            </a:r>
            <a:endParaRPr lang="nl-NL" dirty="0"/>
          </a:p>
        </p:txBody>
      </p:sp>
      <p:sp>
        <p:nvSpPr>
          <p:cNvPr id="5" name="Tijdelijke aanduiding voor tekst 4"/>
          <p:cNvSpPr>
            <a:spLocks noGrp="1"/>
          </p:cNvSpPr>
          <p:nvPr>
            <p:ph type="body" sz="quarter" idx="14"/>
          </p:nvPr>
        </p:nvSpPr>
        <p:spPr/>
        <p:txBody>
          <a:bodyPr/>
          <a:lstStyle/>
          <a:p>
            <a:r>
              <a:rPr lang="en-US" dirty="0"/>
              <a:t>1. De </a:t>
            </a:r>
            <a:r>
              <a:rPr lang="en-US" dirty="0" err="1"/>
              <a:t>dekking</a:t>
            </a:r>
            <a:endParaRPr lang="nl-NL" dirty="0"/>
          </a:p>
        </p:txBody>
      </p:sp>
    </p:spTree>
    <p:extLst>
      <p:ext uri="{BB962C8B-B14F-4D97-AF65-F5344CB8AC3E}">
        <p14:creationId xmlns:p14="http://schemas.microsoft.com/office/powerpoint/2010/main" val="969699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600" dirty="0" smtClean="0"/>
              <a:t>1.4 </a:t>
            </a:r>
            <a:r>
              <a:rPr lang="en-US" sz="3600" dirty="0" err="1"/>
              <a:t>V</a:t>
            </a:r>
            <a:r>
              <a:rPr lang="en-US" sz="3600" dirty="0" err="1" smtClean="0"/>
              <a:t>oortplanting</a:t>
            </a:r>
            <a:r>
              <a:rPr lang="en-US" sz="3600" dirty="0" smtClean="0"/>
              <a:t> </a:t>
            </a:r>
            <a:r>
              <a:rPr lang="en-US" sz="3600" dirty="0" err="1" smtClean="0"/>
              <a:t>kunstmatig</a:t>
            </a:r>
            <a:r>
              <a:rPr lang="en-US" sz="3600" dirty="0"/>
              <a:t> </a:t>
            </a:r>
            <a:r>
              <a:rPr lang="en-US" sz="3600" dirty="0" smtClean="0"/>
              <a:t/>
            </a:r>
            <a:br>
              <a:rPr lang="en-US" sz="3600" dirty="0" smtClean="0"/>
            </a:br>
            <a:r>
              <a:rPr lang="en-US" sz="3600" dirty="0" err="1" smtClean="0"/>
              <a:t>beïnvloeden</a:t>
            </a:r>
            <a:endParaRPr lang="nl-NL" sz="3600" dirty="0"/>
          </a:p>
        </p:txBody>
      </p:sp>
      <p:sp>
        <p:nvSpPr>
          <p:cNvPr id="3" name="Tijdelijke aanduiding voor inhoud 2"/>
          <p:cNvSpPr>
            <a:spLocks noGrp="1"/>
          </p:cNvSpPr>
          <p:nvPr>
            <p:ph idx="1"/>
          </p:nvPr>
        </p:nvSpPr>
        <p:spPr/>
        <p:txBody>
          <a:bodyPr>
            <a:normAutofit/>
          </a:bodyPr>
          <a:lstStyle/>
          <a:p>
            <a:r>
              <a:rPr lang="nl-NL" dirty="0" smtClean="0"/>
              <a:t>Helpen om voortplantingsgedrag op te wekken</a:t>
            </a:r>
          </a:p>
          <a:p>
            <a:pPr marL="0" indent="0">
              <a:buNone/>
            </a:pPr>
            <a:endParaRPr lang="nl-NL" dirty="0" smtClean="0"/>
          </a:p>
        </p:txBody>
      </p:sp>
      <p:sp>
        <p:nvSpPr>
          <p:cNvPr id="4" name="Tijdelijke aanduiding voor tekst 3"/>
          <p:cNvSpPr>
            <a:spLocks noGrp="1"/>
          </p:cNvSpPr>
          <p:nvPr>
            <p:ph type="body" sz="quarter" idx="13"/>
          </p:nvPr>
        </p:nvSpPr>
        <p:spPr/>
        <p:txBody>
          <a:bodyPr/>
          <a:lstStyle/>
          <a:p>
            <a:r>
              <a:rPr lang="en-US" dirty="0" err="1" smtClean="0"/>
              <a:t>Begeleiden</a:t>
            </a:r>
            <a:r>
              <a:rPr lang="en-US" dirty="0" smtClean="0"/>
              <a:t> </a:t>
            </a:r>
            <a:r>
              <a:rPr lang="en-US" dirty="0" err="1"/>
              <a:t>voortplanting</a:t>
            </a:r>
            <a:endParaRPr lang="nl-NL" dirty="0"/>
          </a:p>
        </p:txBody>
      </p:sp>
      <p:sp>
        <p:nvSpPr>
          <p:cNvPr id="5" name="Tijdelijke aanduiding voor tekst 4"/>
          <p:cNvSpPr>
            <a:spLocks noGrp="1"/>
          </p:cNvSpPr>
          <p:nvPr>
            <p:ph type="body" sz="quarter" idx="14"/>
          </p:nvPr>
        </p:nvSpPr>
        <p:spPr/>
        <p:txBody>
          <a:bodyPr/>
          <a:lstStyle/>
          <a:p>
            <a:r>
              <a:rPr lang="en-US" dirty="0"/>
              <a:t>1. De </a:t>
            </a:r>
            <a:r>
              <a:rPr lang="en-US" dirty="0" err="1"/>
              <a:t>dekking</a:t>
            </a:r>
            <a:endParaRPr lang="nl-NL" dirty="0"/>
          </a:p>
        </p:txBody>
      </p:sp>
      <p:graphicFrame>
        <p:nvGraphicFramePr>
          <p:cNvPr id="9" name="Tabel 8"/>
          <p:cNvGraphicFramePr>
            <a:graphicFrameLocks noGrp="1"/>
          </p:cNvGraphicFramePr>
          <p:nvPr>
            <p:extLst>
              <p:ext uri="{D42A27DB-BD31-4B8C-83A1-F6EECF244321}">
                <p14:modId xmlns:p14="http://schemas.microsoft.com/office/powerpoint/2010/main" val="1137493423"/>
              </p:ext>
            </p:extLst>
          </p:nvPr>
        </p:nvGraphicFramePr>
        <p:xfrm>
          <a:off x="1204686" y="2521070"/>
          <a:ext cx="10149114" cy="3383280"/>
        </p:xfrm>
        <a:graphic>
          <a:graphicData uri="http://schemas.openxmlformats.org/drawingml/2006/table">
            <a:tbl>
              <a:tblPr firstRow="1" bandRow="1">
                <a:tableStyleId>{5C22544A-7EE6-4342-B048-85BDC9FD1C3A}</a:tableStyleId>
              </a:tblPr>
              <a:tblGrid>
                <a:gridCol w="3383038">
                  <a:extLst>
                    <a:ext uri="{9D8B030D-6E8A-4147-A177-3AD203B41FA5}">
                      <a16:colId xmlns:a16="http://schemas.microsoft.com/office/drawing/2014/main" val="20000"/>
                    </a:ext>
                  </a:extLst>
                </a:gridCol>
                <a:gridCol w="3383038">
                  <a:extLst>
                    <a:ext uri="{9D8B030D-6E8A-4147-A177-3AD203B41FA5}">
                      <a16:colId xmlns:a16="http://schemas.microsoft.com/office/drawing/2014/main" val="20001"/>
                    </a:ext>
                  </a:extLst>
                </a:gridCol>
                <a:gridCol w="3383038">
                  <a:extLst>
                    <a:ext uri="{9D8B030D-6E8A-4147-A177-3AD203B41FA5}">
                      <a16:colId xmlns:a16="http://schemas.microsoft.com/office/drawing/2014/main" val="20002"/>
                    </a:ext>
                  </a:extLst>
                </a:gridCol>
              </a:tblGrid>
              <a:tr h="321028">
                <a:tc>
                  <a:txBody>
                    <a:bodyPr/>
                    <a:lstStyle/>
                    <a:p>
                      <a:r>
                        <a:rPr lang="nl-NL" dirty="0" smtClean="0"/>
                        <a:t>Flushing</a:t>
                      </a:r>
                      <a:endParaRPr lang="nl-NL" dirty="0"/>
                    </a:p>
                  </a:txBody>
                  <a:tcPr/>
                </a:tc>
                <a:tc>
                  <a:txBody>
                    <a:bodyPr/>
                    <a:lstStyle/>
                    <a:p>
                      <a:r>
                        <a:rPr lang="nl-NL" dirty="0" smtClean="0"/>
                        <a:t>Hormonaal</a:t>
                      </a:r>
                      <a:r>
                        <a:rPr lang="nl-NL" baseline="0" dirty="0" smtClean="0"/>
                        <a:t> ingrijpen</a:t>
                      </a:r>
                      <a:endParaRPr lang="nl-NL" dirty="0"/>
                    </a:p>
                  </a:txBody>
                  <a:tcPr/>
                </a:tc>
                <a:tc>
                  <a:txBody>
                    <a:bodyPr/>
                    <a:lstStyle/>
                    <a:p>
                      <a:r>
                        <a:rPr lang="nl-NL" dirty="0" smtClean="0"/>
                        <a:t>Bronstsynchronisatie</a:t>
                      </a:r>
                      <a:endParaRPr lang="nl-NL" dirty="0"/>
                    </a:p>
                  </a:txBody>
                  <a:tcPr/>
                </a:tc>
                <a:extLst>
                  <a:ext uri="{0D108BD9-81ED-4DB2-BD59-A6C34878D82A}">
                    <a16:rowId xmlns:a16="http://schemas.microsoft.com/office/drawing/2014/main" val="10000"/>
                  </a:ext>
                </a:extLst>
              </a:tr>
              <a:tr h="321028">
                <a:tc>
                  <a:txBody>
                    <a:bodyPr/>
                    <a:lstStyle/>
                    <a:p>
                      <a:r>
                        <a:rPr lang="nl-NL" dirty="0" smtClean="0"/>
                        <a:t>Ooien</a:t>
                      </a:r>
                      <a:endParaRPr lang="nl-NL" dirty="0"/>
                    </a:p>
                  </a:txBody>
                  <a:tcPr/>
                </a:tc>
                <a:tc>
                  <a:txBody>
                    <a:bodyPr/>
                    <a:lstStyle/>
                    <a:p>
                      <a:r>
                        <a:rPr lang="nl-NL" dirty="0" smtClean="0"/>
                        <a:t>Verleggen</a:t>
                      </a:r>
                      <a:r>
                        <a:rPr lang="nl-NL" baseline="0" dirty="0" smtClean="0"/>
                        <a:t> bronsttijdstip</a:t>
                      </a:r>
                      <a:endParaRPr lang="nl-NL" dirty="0"/>
                    </a:p>
                  </a:txBody>
                  <a:tcPr/>
                </a:tc>
                <a:tc>
                  <a:txBody>
                    <a:bodyPr/>
                    <a:lstStyle/>
                    <a:p>
                      <a:r>
                        <a:rPr lang="nl-NL" dirty="0" smtClean="0"/>
                        <a:t>Schapen en geiten</a:t>
                      </a:r>
                      <a:endParaRPr lang="nl-NL" dirty="0"/>
                    </a:p>
                  </a:txBody>
                  <a:tcPr/>
                </a:tc>
                <a:extLst>
                  <a:ext uri="{0D108BD9-81ED-4DB2-BD59-A6C34878D82A}">
                    <a16:rowId xmlns:a16="http://schemas.microsoft.com/office/drawing/2014/main" val="10001"/>
                  </a:ext>
                </a:extLst>
              </a:tr>
              <a:tr h="321028">
                <a:tc>
                  <a:txBody>
                    <a:bodyPr/>
                    <a:lstStyle/>
                    <a:p>
                      <a:r>
                        <a:rPr lang="nl-NL" dirty="0" smtClean="0"/>
                        <a:t>Grotere eisprong (superovulatie)</a:t>
                      </a:r>
                      <a:endParaRPr lang="nl-NL" dirty="0"/>
                    </a:p>
                  </a:txBody>
                  <a:tcPr/>
                </a:tc>
                <a:tc>
                  <a:txBody>
                    <a:bodyPr/>
                    <a:lstStyle/>
                    <a:p>
                      <a:r>
                        <a:rPr lang="nl-NL" dirty="0" smtClean="0"/>
                        <a:t>Drachtig buiten normaal seizoen</a:t>
                      </a:r>
                      <a:endParaRPr lang="nl-NL" dirty="0"/>
                    </a:p>
                  </a:txBody>
                  <a:tcPr/>
                </a:tc>
                <a:tc>
                  <a:txBody>
                    <a:bodyPr/>
                    <a:lstStyle/>
                    <a:p>
                      <a:r>
                        <a:rPr lang="nl-NL" dirty="0" smtClean="0"/>
                        <a:t>Dezelfde tijd </a:t>
                      </a:r>
                      <a:r>
                        <a:rPr lang="nl-NL" dirty="0" err="1" smtClean="0"/>
                        <a:t>aflammeren</a:t>
                      </a:r>
                      <a:endParaRPr lang="nl-NL" dirty="0"/>
                    </a:p>
                  </a:txBody>
                  <a:tcPr/>
                </a:tc>
                <a:extLst>
                  <a:ext uri="{0D108BD9-81ED-4DB2-BD59-A6C34878D82A}">
                    <a16:rowId xmlns:a16="http://schemas.microsoft.com/office/drawing/2014/main" val="10002"/>
                  </a:ext>
                </a:extLst>
              </a:tr>
              <a:tr h="554102">
                <a:tc>
                  <a:txBody>
                    <a:bodyPr/>
                    <a:lstStyle/>
                    <a:p>
                      <a:r>
                        <a:rPr lang="nl-NL" dirty="0" smtClean="0"/>
                        <a:t>Schrale weide tot 2 á 3 weken voor </a:t>
                      </a:r>
                      <a:r>
                        <a:rPr lang="nl-NL" dirty="0" err="1" smtClean="0"/>
                        <a:t>dekseizoen</a:t>
                      </a:r>
                      <a:endParaRPr lang="nl-NL" dirty="0"/>
                    </a:p>
                  </a:txBody>
                  <a:tcPr/>
                </a:tc>
                <a:tc>
                  <a:txBody>
                    <a:bodyPr/>
                    <a:lstStyle/>
                    <a:p>
                      <a:r>
                        <a:rPr lang="nl-NL" dirty="0" smtClean="0"/>
                        <a:t>Toedienen van hormonen</a:t>
                      </a:r>
                      <a:r>
                        <a:rPr lang="nl-NL" baseline="0" dirty="0" smtClean="0"/>
                        <a:t>, bronst opwekken (bronstinductie)</a:t>
                      </a:r>
                      <a:endParaRPr lang="nl-NL" dirty="0"/>
                    </a:p>
                  </a:txBody>
                  <a:tcPr/>
                </a:tc>
                <a:tc>
                  <a:txBody>
                    <a:bodyPr/>
                    <a:lstStyle/>
                    <a:p>
                      <a:r>
                        <a:rPr lang="nl-NL" dirty="0" smtClean="0"/>
                        <a:t>Zowel binnen als buiten normale </a:t>
                      </a:r>
                      <a:r>
                        <a:rPr lang="nl-NL" dirty="0" err="1" smtClean="0"/>
                        <a:t>dekzeizoen</a:t>
                      </a:r>
                      <a:endParaRPr lang="nl-NL" dirty="0"/>
                    </a:p>
                  </a:txBody>
                  <a:tcPr/>
                </a:tc>
                <a:extLst>
                  <a:ext uri="{0D108BD9-81ED-4DB2-BD59-A6C34878D82A}">
                    <a16:rowId xmlns:a16="http://schemas.microsoft.com/office/drawing/2014/main" val="10003"/>
                  </a:ext>
                </a:extLst>
              </a:tr>
              <a:tr h="321028">
                <a:tc>
                  <a:txBody>
                    <a:bodyPr/>
                    <a:lstStyle/>
                    <a:p>
                      <a:r>
                        <a:rPr lang="nl-NL" dirty="0" smtClean="0"/>
                        <a:t>Voor </a:t>
                      </a:r>
                      <a:r>
                        <a:rPr lang="nl-NL" dirty="0" err="1" smtClean="0"/>
                        <a:t>dekseizoen</a:t>
                      </a:r>
                      <a:r>
                        <a:rPr lang="nl-NL" baseline="0" dirty="0" smtClean="0"/>
                        <a:t> bijvoeren</a:t>
                      </a:r>
                      <a:endParaRPr lang="nl-NL" dirty="0"/>
                    </a:p>
                  </a:txBody>
                  <a:tcPr/>
                </a:tc>
                <a:tc>
                  <a:txBody>
                    <a:bodyPr/>
                    <a:lstStyle/>
                    <a:p>
                      <a:r>
                        <a:rPr lang="nl-NL" dirty="0" smtClean="0"/>
                        <a:t>Hele jaar door jonge dieren</a:t>
                      </a:r>
                      <a:endParaRPr lang="nl-NL" dirty="0"/>
                    </a:p>
                  </a:txBody>
                  <a:tcPr/>
                </a:tc>
                <a:tc>
                  <a:txBody>
                    <a:bodyPr/>
                    <a:lstStyle/>
                    <a:p>
                      <a:r>
                        <a:rPr lang="nl-NL" dirty="0" smtClean="0"/>
                        <a:t>Hormoonsponsje</a:t>
                      </a:r>
                      <a:r>
                        <a:rPr lang="nl-NL" baseline="0" dirty="0" smtClean="0"/>
                        <a:t> in vagina</a:t>
                      </a:r>
                      <a:endParaRPr lang="nl-NL" dirty="0"/>
                    </a:p>
                  </a:txBody>
                  <a:tcPr/>
                </a:tc>
                <a:extLst>
                  <a:ext uri="{0D108BD9-81ED-4DB2-BD59-A6C34878D82A}">
                    <a16:rowId xmlns:a16="http://schemas.microsoft.com/office/drawing/2014/main" val="10004"/>
                  </a:ext>
                </a:extLst>
              </a:tr>
              <a:tr h="321028">
                <a:tc>
                  <a:txBody>
                    <a:bodyPr/>
                    <a:lstStyle/>
                    <a:p>
                      <a:r>
                        <a:rPr lang="nl-NL" dirty="0" smtClean="0"/>
                        <a:t>Stijgen</a:t>
                      </a:r>
                      <a:r>
                        <a:rPr lang="nl-NL" baseline="0" dirty="0" smtClean="0"/>
                        <a:t> energieniveau</a:t>
                      </a:r>
                      <a:endParaRPr lang="nl-NL" dirty="0"/>
                    </a:p>
                  </a:txBody>
                  <a:tcPr/>
                </a:tc>
                <a:tc>
                  <a:txBody>
                    <a:bodyPr/>
                    <a:lstStyle/>
                    <a:p>
                      <a:r>
                        <a:rPr lang="nl-NL" dirty="0" smtClean="0"/>
                        <a:t>Tentoonstellingen</a:t>
                      </a:r>
                      <a:endParaRPr lang="nl-NL" dirty="0"/>
                    </a:p>
                  </a:txBody>
                  <a:tcPr/>
                </a:tc>
                <a:tc>
                  <a:txBody>
                    <a:bodyPr/>
                    <a:lstStyle/>
                    <a:p>
                      <a:r>
                        <a:rPr lang="nl-NL" dirty="0" smtClean="0"/>
                        <a:t>Na 12, 13 of 14 dagen verwijderen</a:t>
                      </a:r>
                      <a:endParaRPr lang="nl-NL" dirty="0"/>
                    </a:p>
                  </a:txBody>
                  <a:tcPr/>
                </a:tc>
                <a:extLst>
                  <a:ext uri="{0D108BD9-81ED-4DB2-BD59-A6C34878D82A}">
                    <a16:rowId xmlns:a16="http://schemas.microsoft.com/office/drawing/2014/main" val="10005"/>
                  </a:ext>
                </a:extLst>
              </a:tr>
              <a:tr h="791575">
                <a:tc>
                  <a:txBody>
                    <a:bodyPr/>
                    <a:lstStyle/>
                    <a:p>
                      <a:r>
                        <a:rPr lang="nl-NL" dirty="0" smtClean="0"/>
                        <a:t>Meer eicellen/ grotere worp</a:t>
                      </a:r>
                      <a:endParaRPr lang="nl-NL" dirty="0"/>
                    </a:p>
                  </a:txBody>
                  <a:tcPr/>
                </a:tc>
                <a:tc>
                  <a:txBody>
                    <a:bodyPr/>
                    <a:lstStyle/>
                    <a:p>
                      <a:r>
                        <a:rPr lang="nl-NL" dirty="0" smtClean="0"/>
                        <a:t>Keuringen</a:t>
                      </a:r>
                      <a:endParaRPr lang="nl-NL" dirty="0"/>
                    </a:p>
                  </a:txBody>
                  <a:tcPr/>
                </a:tc>
                <a:tc>
                  <a:txBody>
                    <a:bodyPr/>
                    <a:lstStyle/>
                    <a:p>
                      <a:r>
                        <a:rPr lang="nl-NL" dirty="0" smtClean="0"/>
                        <a:t>Hormooninjectie</a:t>
                      </a:r>
                      <a:r>
                        <a:rPr lang="nl-NL" baseline="0" dirty="0" smtClean="0"/>
                        <a:t> na verwijderen sponsje (niet in normale </a:t>
                      </a:r>
                      <a:r>
                        <a:rPr lang="nl-NL" baseline="0" dirty="0" err="1" smtClean="0"/>
                        <a:t>dekseizoen</a:t>
                      </a:r>
                      <a:r>
                        <a:rPr lang="nl-NL" baseline="0" dirty="0" smtClean="0"/>
                        <a:t>)</a:t>
                      </a:r>
                      <a:endParaRPr lang="nl-NL"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807383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1.5 </a:t>
            </a:r>
            <a:r>
              <a:rPr lang="en-US" dirty="0" err="1" smtClean="0"/>
              <a:t>Fokbegeleiding</a:t>
            </a:r>
            <a:r>
              <a:rPr lang="en-US" dirty="0" smtClean="0"/>
              <a:t> </a:t>
            </a:r>
            <a:r>
              <a:rPr lang="en-US" dirty="0" err="1" smtClean="0"/>
              <a:t>bij</a:t>
            </a:r>
            <a:r>
              <a:rPr lang="en-US" dirty="0" smtClean="0"/>
              <a:t> </a:t>
            </a:r>
            <a:br>
              <a:rPr lang="en-US" dirty="0" smtClean="0"/>
            </a:br>
            <a:r>
              <a:rPr lang="en-US" dirty="0" err="1" smtClean="0"/>
              <a:t>verschillende</a:t>
            </a:r>
            <a:r>
              <a:rPr lang="en-US" dirty="0" smtClean="0"/>
              <a:t> </a:t>
            </a:r>
            <a:r>
              <a:rPr lang="en-US" dirty="0" err="1" smtClean="0"/>
              <a:t>dieren</a:t>
            </a:r>
            <a:r>
              <a:rPr lang="en-US" dirty="0" smtClean="0"/>
              <a:t> </a:t>
            </a:r>
            <a:endParaRPr lang="nl-NL" dirty="0"/>
          </a:p>
        </p:txBody>
      </p:sp>
      <p:sp>
        <p:nvSpPr>
          <p:cNvPr id="4" name="Tijdelijke aanduiding voor tekst 3"/>
          <p:cNvSpPr>
            <a:spLocks noGrp="1"/>
          </p:cNvSpPr>
          <p:nvPr>
            <p:ph type="body" sz="quarter" idx="13"/>
          </p:nvPr>
        </p:nvSpPr>
        <p:spPr/>
        <p:txBody>
          <a:bodyPr/>
          <a:lstStyle/>
          <a:p>
            <a:r>
              <a:rPr lang="en-US" dirty="0" err="1"/>
              <a:t>Begeleiden</a:t>
            </a:r>
            <a:r>
              <a:rPr lang="en-US" dirty="0"/>
              <a:t> </a:t>
            </a:r>
            <a:r>
              <a:rPr lang="en-US" dirty="0" err="1"/>
              <a:t>voortplanting</a:t>
            </a:r>
            <a:endParaRPr lang="nl-NL" dirty="0"/>
          </a:p>
        </p:txBody>
      </p:sp>
      <p:sp>
        <p:nvSpPr>
          <p:cNvPr id="5" name="Tijdelijke aanduiding voor tekst 4"/>
          <p:cNvSpPr>
            <a:spLocks noGrp="1"/>
          </p:cNvSpPr>
          <p:nvPr>
            <p:ph type="body" sz="quarter" idx="14"/>
          </p:nvPr>
        </p:nvSpPr>
        <p:spPr/>
        <p:txBody>
          <a:bodyPr/>
          <a:lstStyle/>
          <a:p>
            <a:r>
              <a:rPr lang="en-US" dirty="0"/>
              <a:t>1. De </a:t>
            </a:r>
            <a:r>
              <a:rPr lang="en-US" dirty="0" err="1"/>
              <a:t>dekking</a:t>
            </a:r>
            <a:endParaRPr lang="nl-NL" dirty="0"/>
          </a:p>
        </p:txBody>
      </p:sp>
      <p:sp>
        <p:nvSpPr>
          <p:cNvPr id="13" name="Tijdelijke aanduiding voor inhoud 2"/>
          <p:cNvSpPr>
            <a:spLocks noGrp="1"/>
          </p:cNvSpPr>
          <p:nvPr>
            <p:ph idx="1"/>
          </p:nvPr>
        </p:nvSpPr>
        <p:spPr>
          <a:xfrm>
            <a:off x="838200" y="1825624"/>
            <a:ext cx="10515600" cy="4530725"/>
          </a:xfrm>
        </p:spPr>
        <p:txBody>
          <a:bodyPr>
            <a:normAutofit/>
          </a:bodyPr>
          <a:lstStyle/>
          <a:p>
            <a:r>
              <a:rPr lang="nl-NL" dirty="0" smtClean="0"/>
              <a:t>Bronst en optimale </a:t>
            </a:r>
            <a:r>
              <a:rPr lang="nl-NL" dirty="0" err="1" smtClean="0"/>
              <a:t>dektijdstip</a:t>
            </a:r>
            <a:endParaRPr lang="nl-NL" dirty="0" smtClean="0"/>
          </a:p>
          <a:p>
            <a:pPr lvl="1" indent="-423863">
              <a:buFont typeface="Wingdings" panose="05000000000000000000" pitchFamily="2" charset="2"/>
              <a:buChar char="ü"/>
            </a:pPr>
            <a:r>
              <a:rPr lang="nl-NL" dirty="0" smtClean="0"/>
              <a:t>Juiste paringsmoment van groot belang</a:t>
            </a:r>
          </a:p>
          <a:p>
            <a:pPr lvl="1" indent="-423863">
              <a:buFont typeface="Wingdings" panose="05000000000000000000" pitchFamily="2" charset="2"/>
              <a:buChar char="ü"/>
            </a:pPr>
            <a:r>
              <a:rPr lang="nl-NL" dirty="0" smtClean="0"/>
              <a:t>Vergroot kans op succesvolle bevruchting</a:t>
            </a:r>
          </a:p>
          <a:p>
            <a:pPr lvl="1" indent="-423863">
              <a:buFont typeface="Wingdings" panose="05000000000000000000" pitchFamily="2" charset="2"/>
              <a:buChar char="ü"/>
            </a:pPr>
            <a:r>
              <a:rPr lang="nl-NL" dirty="0" smtClean="0"/>
              <a:t>Bronstdetectie</a:t>
            </a:r>
          </a:p>
          <a:p>
            <a:pPr lvl="1" indent="-423863">
              <a:buFont typeface="Wingdings" panose="05000000000000000000" pitchFamily="2" charset="2"/>
              <a:buChar char="ü"/>
            </a:pPr>
            <a:r>
              <a:rPr lang="nl-NL" dirty="0" smtClean="0"/>
              <a:t>Meerdere malen laten dekken</a:t>
            </a:r>
          </a:p>
          <a:p>
            <a:pPr lvl="1" indent="-423863">
              <a:buFont typeface="Wingdings" panose="05000000000000000000" pitchFamily="2" charset="2"/>
              <a:buChar char="ü"/>
            </a:pPr>
            <a:r>
              <a:rPr lang="nl-NL" dirty="0" smtClean="0"/>
              <a:t>Echo rijpe eicellen bekijken</a:t>
            </a:r>
          </a:p>
          <a:p>
            <a:pPr lvl="1" indent="-423863">
              <a:buFont typeface="Wingdings" panose="05000000000000000000" pitchFamily="2" charset="2"/>
              <a:buChar char="ü"/>
            </a:pPr>
            <a:r>
              <a:rPr lang="nl-NL" dirty="0" smtClean="0"/>
              <a:t>Stappentellers tochtigheid koe</a:t>
            </a:r>
          </a:p>
          <a:p>
            <a:pPr lvl="1" indent="-423863">
              <a:buFont typeface="Wingdings" panose="05000000000000000000" pitchFamily="2" charset="2"/>
              <a:buChar char="ü"/>
            </a:pPr>
            <a:r>
              <a:rPr lang="nl-NL" dirty="0" smtClean="0"/>
              <a:t>Correctie registratie bronst</a:t>
            </a:r>
          </a:p>
          <a:p>
            <a:pPr marL="0" indent="0">
              <a:buNone/>
            </a:pPr>
            <a:endParaRPr lang="nl-NL" dirty="0" smtClean="0"/>
          </a:p>
          <a:p>
            <a:pPr marL="0" indent="0">
              <a:buNone/>
            </a:pPr>
            <a:endParaRPr lang="nl-NL" dirty="0" smtClean="0"/>
          </a:p>
        </p:txBody>
      </p:sp>
    </p:spTree>
    <p:extLst>
      <p:ext uri="{BB962C8B-B14F-4D97-AF65-F5344CB8AC3E}">
        <p14:creationId xmlns:p14="http://schemas.microsoft.com/office/powerpoint/2010/main" val="2602207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r">
          <a:defRPr sz="1600" dirty="0" smtClean="0">
            <a:solidFill>
              <a:srgbClr val="1F9BDE"/>
            </a:solidFill>
            <a:latin typeface="DIN Condensed"/>
          </a:defRPr>
        </a:defPPr>
      </a:lstStyle>
    </a:txDef>
  </a:objectDefaults>
  <a:extraClrSchemeLst/>
  <a:extLst>
    <a:ext uri="{05A4C25C-085E-4340-85A3-A5531E510DB2}">
      <thm15:themeFamily xmlns:thm15="http://schemas.microsoft.com/office/thememl/2012/main" name="Template Ontwikkelcentrum" id="{58AA8E0B-BC53-5947-8014-EFF79423B6D5}" vid="{65046F71-7F92-7648-9609-8E30722A779F}"/>
    </a:ext>
  </a:extLst>
</a:theme>
</file>

<file path=ppt/theme/theme2.xml><?xml version="1.0" encoding="utf-8"?>
<a:theme xmlns:a="http://schemas.openxmlformats.org/drawingml/2006/main" name="Aangepast ontwerp">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 Ontwikkelcentrum</Template>
  <TotalTime>2</TotalTime>
  <Words>1291</Words>
  <Application>Microsoft Office PowerPoint</Application>
  <PresentationFormat>Breedbeeld</PresentationFormat>
  <Paragraphs>221</Paragraphs>
  <Slides>18</Slides>
  <Notes>16</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18</vt:i4>
      </vt:variant>
    </vt:vector>
  </HeadingPairs>
  <TitlesOfParts>
    <vt:vector size="26" baseType="lpstr">
      <vt:lpstr>Arial</vt:lpstr>
      <vt:lpstr>Avenir Book</vt:lpstr>
      <vt:lpstr>Calibri</vt:lpstr>
      <vt:lpstr>Calibri Light</vt:lpstr>
      <vt:lpstr>DIN Condensed</vt:lpstr>
      <vt:lpstr>Wingdings</vt:lpstr>
      <vt:lpstr>Office-thema</vt:lpstr>
      <vt:lpstr>Aangepast ontwerp</vt:lpstr>
      <vt:lpstr>Begeleiden voortplanting</vt:lpstr>
      <vt:lpstr>1. De dekking</vt:lpstr>
      <vt:lpstr>1.1 Oriëntatie </vt:lpstr>
      <vt:lpstr>1.2 Geslachtsrijp en fokrijp</vt:lpstr>
      <vt:lpstr>1.3 Voorwaarden voor een  optimal dekking of paring </vt:lpstr>
      <vt:lpstr>1.3 Voorwaarden voor een  optim dekking of paring </vt:lpstr>
      <vt:lpstr>1.3 Voorwaarden voor een  optimale dekking of paring </vt:lpstr>
      <vt:lpstr>1.4 Voortplanting kunstmatig  beïnvloeden</vt:lpstr>
      <vt:lpstr>1.5 Fokbegeleiding bij  verschillende dieren </vt:lpstr>
      <vt:lpstr>1.5 Fokbegeleiding bij  verschillende dieren </vt:lpstr>
      <vt:lpstr>1.5 Fokbegeleiding bij  verschillende dieren </vt:lpstr>
      <vt:lpstr>1.6 Begeleiding kweek  vogels</vt:lpstr>
      <vt:lpstr>1.6 Begeleiding kweek  vogels</vt:lpstr>
      <vt:lpstr>1.6 Begeleiding kweek  vogels</vt:lpstr>
      <vt:lpstr>1.7 Begeleiding kweekvissen,  amfibieën en reptielen</vt:lpstr>
      <vt:lpstr>1.8 Kunstmatige  voortplantingstechnieken</vt:lpstr>
      <vt:lpstr>1.8 Kunstmatige  voortplantingstechnieken</vt:lpstr>
      <vt:lpstr>Stellingen</vt:lpstr>
    </vt:vector>
  </TitlesOfParts>
  <Company>Corporate Desktop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Marian Oskam</dc:creator>
  <cp:lastModifiedBy>Lotte van Geel</cp:lastModifiedBy>
  <cp:revision>126</cp:revision>
  <dcterms:created xsi:type="dcterms:W3CDTF">2018-01-29T13:04:35Z</dcterms:created>
  <dcterms:modified xsi:type="dcterms:W3CDTF">2020-01-19T11:11:01Z</dcterms:modified>
</cp:coreProperties>
</file>